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43"/>
  </p:notesMasterIdLst>
  <p:handoutMasterIdLst>
    <p:handoutMasterId r:id="rId44"/>
  </p:handoutMasterIdLst>
  <p:sldIdLst>
    <p:sldId id="256" r:id="rId2"/>
    <p:sldId id="299" r:id="rId3"/>
    <p:sldId id="508" r:id="rId4"/>
    <p:sldId id="530" r:id="rId5"/>
    <p:sldId id="529" r:id="rId6"/>
    <p:sldId id="537" r:id="rId7"/>
    <p:sldId id="558" r:id="rId8"/>
    <p:sldId id="418" r:id="rId9"/>
    <p:sldId id="440" r:id="rId10"/>
    <p:sldId id="555" r:id="rId11"/>
    <p:sldId id="564" r:id="rId12"/>
    <p:sldId id="554" r:id="rId13"/>
    <p:sldId id="566" r:id="rId14"/>
    <p:sldId id="532" r:id="rId15"/>
    <p:sldId id="573" r:id="rId16"/>
    <p:sldId id="538" r:id="rId17"/>
    <p:sldId id="540" r:id="rId18"/>
    <p:sldId id="570" r:id="rId19"/>
    <p:sldId id="522" r:id="rId20"/>
    <p:sldId id="567" r:id="rId21"/>
    <p:sldId id="553" r:id="rId22"/>
    <p:sldId id="565" r:id="rId23"/>
    <p:sldId id="541" r:id="rId24"/>
    <p:sldId id="534" r:id="rId25"/>
    <p:sldId id="545" r:id="rId26"/>
    <p:sldId id="535" r:id="rId27"/>
    <p:sldId id="542" r:id="rId28"/>
    <p:sldId id="559" r:id="rId29"/>
    <p:sldId id="543" r:id="rId30"/>
    <p:sldId id="546" r:id="rId31"/>
    <p:sldId id="556" r:id="rId32"/>
    <p:sldId id="552" r:id="rId33"/>
    <p:sldId id="547" r:id="rId34"/>
    <p:sldId id="549" r:id="rId35"/>
    <p:sldId id="548" r:id="rId36"/>
    <p:sldId id="550" r:id="rId37"/>
    <p:sldId id="551" r:id="rId38"/>
    <p:sldId id="557" r:id="rId39"/>
    <p:sldId id="560" r:id="rId40"/>
    <p:sldId id="571" r:id="rId41"/>
    <p:sldId id="572"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Section par défaut" id="{910EA8AB-1D89-2942-AC01-09F427BC08BE}">
          <p14:sldIdLst>
            <p14:sldId id="256"/>
            <p14:sldId id="299"/>
            <p14:sldId id="508"/>
            <p14:sldId id="530"/>
            <p14:sldId id="529"/>
            <p14:sldId id="537"/>
            <p14:sldId id="558"/>
            <p14:sldId id="418"/>
            <p14:sldId id="440"/>
            <p14:sldId id="555"/>
            <p14:sldId id="564"/>
            <p14:sldId id="554"/>
            <p14:sldId id="566"/>
            <p14:sldId id="532"/>
            <p14:sldId id="573"/>
            <p14:sldId id="538"/>
            <p14:sldId id="540"/>
            <p14:sldId id="570"/>
            <p14:sldId id="522"/>
            <p14:sldId id="567"/>
            <p14:sldId id="553"/>
            <p14:sldId id="565"/>
            <p14:sldId id="541"/>
            <p14:sldId id="534"/>
            <p14:sldId id="545"/>
            <p14:sldId id="535"/>
            <p14:sldId id="542"/>
            <p14:sldId id="559"/>
            <p14:sldId id="543"/>
            <p14:sldId id="546"/>
            <p14:sldId id="556"/>
            <p14:sldId id="552"/>
            <p14:sldId id="547"/>
            <p14:sldId id="549"/>
            <p14:sldId id="548"/>
            <p14:sldId id="550"/>
            <p14:sldId id="551"/>
            <p14:sldId id="557"/>
            <p14:sldId id="560"/>
            <p14:sldId id="571"/>
            <p14:sldId id="572"/>
          </p14:sldIdLst>
        </p14:section>
        <p14:section name="Section sans titre" id="{C8856129-E1BC-174B-B01E-E0F6744F895F}">
          <p14:sldIdLst/>
        </p14:section>
      </p14:sectionLst>
    </p:ext>
    <p:ext uri="{EFAFB233-063F-42B5-8137-9DF3F51BA10A}">
      <p15:sldGuideLst xmlns:p15="http://schemas.microsoft.com/office/powerpoint/2012/main" xmlns="">
        <p15:guide id="1" orient="horz" pos="12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EF5"/>
    <a:srgbClr val="D0D9E9"/>
    <a:srgbClr val="FFE74F"/>
    <a:srgbClr val="95CB00"/>
    <a:srgbClr val="FFEC0B"/>
    <a:srgbClr val="4F81BD"/>
    <a:srgbClr val="CDBC93"/>
    <a:srgbClr val="19337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315EB-9225-D145-BA0E-A71F2EC985F7}" v="79" dt="2019-03-18T19:20:33.399"/>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67"/>
    <p:restoredTop sz="94944"/>
  </p:normalViewPr>
  <p:slideViewPr>
    <p:cSldViewPr snapToObjects="1">
      <p:cViewPr>
        <p:scale>
          <a:sx n="115" d="100"/>
          <a:sy n="115" d="100"/>
        </p:scale>
        <p:origin x="-1110" y="-48"/>
      </p:cViewPr>
      <p:guideLst>
        <p:guide orient="horz" pos="129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0424598F-FED9-2C40-9F6C-C9DFA74565CB}" type="datetime1">
              <a:rPr lang="en-US"/>
              <a:pPr>
                <a:defRPr/>
              </a:pPr>
              <a:t>3/21/2019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66233E6-D0C6-7142-BC46-26E7B4D0034A}" type="slidenum">
              <a:rPr lang="en-GB"/>
              <a:pPr>
                <a:defRPr/>
              </a:pPr>
              <a:t>‹N°›</a:t>
            </a:fld>
            <a:endParaRPr lang="en-GB"/>
          </a:p>
        </p:txBody>
      </p:sp>
    </p:spTree>
    <p:extLst>
      <p:ext uri="{BB962C8B-B14F-4D97-AF65-F5344CB8AC3E}">
        <p14:creationId xmlns:p14="http://schemas.microsoft.com/office/powerpoint/2010/main" val="945674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83770E9E-C9FB-8643-B7ED-D18A4D54C34F}" type="datetime1">
              <a:rPr lang="en-US"/>
              <a:pPr>
                <a:defRPr/>
              </a:pPr>
              <a:t>3/21/2019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A" noProof="0"/>
              <a:t>Click to edit Master text styles</a:t>
            </a:r>
          </a:p>
          <a:p>
            <a:pPr lvl="1"/>
            <a:r>
              <a:rPr lang="fr-CA" noProof="0"/>
              <a:t>Second level</a:t>
            </a:r>
          </a:p>
          <a:p>
            <a:pPr lvl="2"/>
            <a:r>
              <a:rPr lang="fr-CA" noProof="0"/>
              <a:t>Third level</a:t>
            </a:r>
          </a:p>
          <a:p>
            <a:pPr lvl="3"/>
            <a:r>
              <a:rPr lang="fr-CA" noProof="0"/>
              <a:t>Fourth level</a:t>
            </a:r>
          </a:p>
          <a:p>
            <a:pPr lvl="4"/>
            <a:r>
              <a:rPr lang="fr-CA"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E5C418B-274F-C14A-8597-E50C723D3EDF}" type="slidenum">
              <a:rPr lang="en-GB"/>
              <a:pPr>
                <a:defRPr/>
              </a:pPr>
              <a:t>‹N°›</a:t>
            </a:fld>
            <a:endParaRPr lang="en-GB"/>
          </a:p>
        </p:txBody>
      </p:sp>
    </p:spTree>
    <p:extLst>
      <p:ext uri="{BB962C8B-B14F-4D97-AF65-F5344CB8AC3E}">
        <p14:creationId xmlns:p14="http://schemas.microsoft.com/office/powerpoint/2010/main" val="87101415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pPr>
              <a:defRPr/>
            </a:pPr>
            <a:fld id="{FE5C418B-274F-C14A-8597-E50C723D3EDF}" type="slidenum">
              <a:rPr lang="en-GB" smtClean="0"/>
              <a:pPr>
                <a:defRPr/>
              </a:pPr>
              <a:t>4</a:t>
            </a:fld>
            <a:endParaRPr lang="en-GB"/>
          </a:p>
        </p:txBody>
      </p:sp>
    </p:spTree>
    <p:extLst>
      <p:ext uri="{BB962C8B-B14F-4D97-AF65-F5344CB8AC3E}">
        <p14:creationId xmlns:p14="http://schemas.microsoft.com/office/powerpoint/2010/main" val="420464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16</a:t>
            </a:fld>
            <a:endParaRPr lang="en-GB"/>
          </a:p>
        </p:txBody>
      </p:sp>
    </p:spTree>
    <p:extLst>
      <p:ext uri="{BB962C8B-B14F-4D97-AF65-F5344CB8AC3E}">
        <p14:creationId xmlns:p14="http://schemas.microsoft.com/office/powerpoint/2010/main" val="183246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17</a:t>
            </a:fld>
            <a:endParaRPr lang="en-GB"/>
          </a:p>
        </p:txBody>
      </p:sp>
    </p:spTree>
    <p:extLst>
      <p:ext uri="{BB962C8B-B14F-4D97-AF65-F5344CB8AC3E}">
        <p14:creationId xmlns:p14="http://schemas.microsoft.com/office/powerpoint/2010/main" val="69393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18</a:t>
            </a:fld>
            <a:endParaRPr lang="en-GB"/>
          </a:p>
        </p:txBody>
      </p:sp>
    </p:spTree>
    <p:extLst>
      <p:ext uri="{BB962C8B-B14F-4D97-AF65-F5344CB8AC3E}">
        <p14:creationId xmlns:p14="http://schemas.microsoft.com/office/powerpoint/2010/main" val="1324233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19</a:t>
            </a:fld>
            <a:endParaRPr lang="en-GB"/>
          </a:p>
        </p:txBody>
      </p:sp>
    </p:spTree>
    <p:extLst>
      <p:ext uri="{BB962C8B-B14F-4D97-AF65-F5344CB8AC3E}">
        <p14:creationId xmlns:p14="http://schemas.microsoft.com/office/powerpoint/2010/main" val="2779488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20</a:t>
            </a:fld>
            <a:endParaRPr lang="en-GB"/>
          </a:p>
        </p:txBody>
      </p:sp>
    </p:spTree>
    <p:extLst>
      <p:ext uri="{BB962C8B-B14F-4D97-AF65-F5344CB8AC3E}">
        <p14:creationId xmlns:p14="http://schemas.microsoft.com/office/powerpoint/2010/main" val="96981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21</a:t>
            </a:fld>
            <a:endParaRPr lang="en-GB"/>
          </a:p>
        </p:txBody>
      </p:sp>
    </p:spTree>
    <p:extLst>
      <p:ext uri="{BB962C8B-B14F-4D97-AF65-F5344CB8AC3E}">
        <p14:creationId xmlns:p14="http://schemas.microsoft.com/office/powerpoint/2010/main" val="2522957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22</a:t>
            </a:fld>
            <a:endParaRPr lang="en-GB"/>
          </a:p>
        </p:txBody>
      </p:sp>
    </p:spTree>
    <p:extLst>
      <p:ext uri="{BB962C8B-B14F-4D97-AF65-F5344CB8AC3E}">
        <p14:creationId xmlns:p14="http://schemas.microsoft.com/office/powerpoint/2010/main" val="2057278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23</a:t>
            </a:fld>
            <a:endParaRPr lang="en-GB"/>
          </a:p>
        </p:txBody>
      </p:sp>
    </p:spTree>
    <p:extLst>
      <p:ext uri="{BB962C8B-B14F-4D97-AF65-F5344CB8AC3E}">
        <p14:creationId xmlns:p14="http://schemas.microsoft.com/office/powerpoint/2010/main" val="46188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24</a:t>
            </a:fld>
            <a:endParaRPr lang="en-GB"/>
          </a:p>
        </p:txBody>
      </p:sp>
    </p:spTree>
    <p:extLst>
      <p:ext uri="{BB962C8B-B14F-4D97-AF65-F5344CB8AC3E}">
        <p14:creationId xmlns:p14="http://schemas.microsoft.com/office/powerpoint/2010/main" val="84140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25</a:t>
            </a:fld>
            <a:endParaRPr lang="en-GB"/>
          </a:p>
        </p:txBody>
      </p:sp>
    </p:spTree>
    <p:extLst>
      <p:ext uri="{BB962C8B-B14F-4D97-AF65-F5344CB8AC3E}">
        <p14:creationId xmlns:p14="http://schemas.microsoft.com/office/powerpoint/2010/main" val="146778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34F834-0176-A54D-991C-41E47D8BF521}" type="slidenum">
              <a:rPr lang="fr-CA" sz="1200">
                <a:latin typeface="Calibri" charset="0"/>
              </a:rPr>
              <a:pPr eaLnBrk="1" hangingPunct="1"/>
              <a:t>7</a:t>
            </a:fld>
            <a:endParaRPr lang="fr-CA" sz="1200">
              <a:latin typeface="Calibri"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CA">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26</a:t>
            </a:fld>
            <a:endParaRPr lang="en-GB"/>
          </a:p>
        </p:txBody>
      </p:sp>
    </p:spTree>
    <p:extLst>
      <p:ext uri="{BB962C8B-B14F-4D97-AF65-F5344CB8AC3E}">
        <p14:creationId xmlns:p14="http://schemas.microsoft.com/office/powerpoint/2010/main" val="344903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27</a:t>
            </a:fld>
            <a:endParaRPr lang="en-GB"/>
          </a:p>
        </p:txBody>
      </p:sp>
    </p:spTree>
    <p:extLst>
      <p:ext uri="{BB962C8B-B14F-4D97-AF65-F5344CB8AC3E}">
        <p14:creationId xmlns:p14="http://schemas.microsoft.com/office/powerpoint/2010/main" val="2680761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28</a:t>
            </a:fld>
            <a:endParaRPr lang="en-GB"/>
          </a:p>
        </p:txBody>
      </p:sp>
    </p:spTree>
    <p:extLst>
      <p:ext uri="{BB962C8B-B14F-4D97-AF65-F5344CB8AC3E}">
        <p14:creationId xmlns:p14="http://schemas.microsoft.com/office/powerpoint/2010/main" val="218121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29</a:t>
            </a:fld>
            <a:endParaRPr lang="en-GB"/>
          </a:p>
        </p:txBody>
      </p:sp>
    </p:spTree>
    <p:extLst>
      <p:ext uri="{BB962C8B-B14F-4D97-AF65-F5344CB8AC3E}">
        <p14:creationId xmlns:p14="http://schemas.microsoft.com/office/powerpoint/2010/main" val="64527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30</a:t>
            </a:fld>
            <a:endParaRPr lang="en-GB"/>
          </a:p>
        </p:txBody>
      </p:sp>
    </p:spTree>
    <p:extLst>
      <p:ext uri="{BB962C8B-B14F-4D97-AF65-F5344CB8AC3E}">
        <p14:creationId xmlns:p14="http://schemas.microsoft.com/office/powerpoint/2010/main" val="335056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31</a:t>
            </a:fld>
            <a:endParaRPr lang="en-GB"/>
          </a:p>
        </p:txBody>
      </p:sp>
    </p:spTree>
    <p:extLst>
      <p:ext uri="{BB962C8B-B14F-4D97-AF65-F5344CB8AC3E}">
        <p14:creationId xmlns:p14="http://schemas.microsoft.com/office/powerpoint/2010/main" val="4161210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32</a:t>
            </a:fld>
            <a:endParaRPr lang="en-GB"/>
          </a:p>
        </p:txBody>
      </p:sp>
    </p:spTree>
    <p:extLst>
      <p:ext uri="{BB962C8B-B14F-4D97-AF65-F5344CB8AC3E}">
        <p14:creationId xmlns:p14="http://schemas.microsoft.com/office/powerpoint/2010/main" val="3619400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33</a:t>
            </a:fld>
            <a:endParaRPr lang="en-GB"/>
          </a:p>
        </p:txBody>
      </p:sp>
    </p:spTree>
    <p:extLst>
      <p:ext uri="{BB962C8B-B14F-4D97-AF65-F5344CB8AC3E}">
        <p14:creationId xmlns:p14="http://schemas.microsoft.com/office/powerpoint/2010/main" val="2252633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34</a:t>
            </a:fld>
            <a:endParaRPr lang="en-GB"/>
          </a:p>
        </p:txBody>
      </p:sp>
    </p:spTree>
    <p:extLst>
      <p:ext uri="{BB962C8B-B14F-4D97-AF65-F5344CB8AC3E}">
        <p14:creationId xmlns:p14="http://schemas.microsoft.com/office/powerpoint/2010/main" val="1631781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35</a:t>
            </a:fld>
            <a:endParaRPr lang="en-GB"/>
          </a:p>
        </p:txBody>
      </p:sp>
    </p:spTree>
    <p:extLst>
      <p:ext uri="{BB962C8B-B14F-4D97-AF65-F5344CB8AC3E}">
        <p14:creationId xmlns:p14="http://schemas.microsoft.com/office/powerpoint/2010/main" val="226991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9</a:t>
            </a:fld>
            <a:endParaRPr lang="en-GB"/>
          </a:p>
        </p:txBody>
      </p:sp>
    </p:spTree>
    <p:extLst>
      <p:ext uri="{BB962C8B-B14F-4D97-AF65-F5344CB8AC3E}">
        <p14:creationId xmlns:p14="http://schemas.microsoft.com/office/powerpoint/2010/main" val="74469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36</a:t>
            </a:fld>
            <a:endParaRPr lang="en-GB"/>
          </a:p>
        </p:txBody>
      </p:sp>
    </p:spTree>
    <p:extLst>
      <p:ext uri="{BB962C8B-B14F-4D97-AF65-F5344CB8AC3E}">
        <p14:creationId xmlns:p14="http://schemas.microsoft.com/office/powerpoint/2010/main" val="974117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37</a:t>
            </a:fld>
            <a:endParaRPr lang="en-GB"/>
          </a:p>
        </p:txBody>
      </p:sp>
    </p:spTree>
    <p:extLst>
      <p:ext uri="{BB962C8B-B14F-4D97-AF65-F5344CB8AC3E}">
        <p14:creationId xmlns:p14="http://schemas.microsoft.com/office/powerpoint/2010/main" val="1044536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34F834-0176-A54D-991C-41E47D8BF521}" type="slidenum">
              <a:rPr lang="fr-CA" sz="1200">
                <a:latin typeface="Calibri" charset="0"/>
              </a:rPr>
              <a:pPr eaLnBrk="1" hangingPunct="1"/>
              <a:t>38</a:t>
            </a:fld>
            <a:endParaRPr lang="fr-CA" sz="1200">
              <a:latin typeface="Calibri"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CA">
              <a:latin typeface="Times" charset="0"/>
              <a:ea typeface="ＭＳ Ｐゴシック" charset="0"/>
              <a:cs typeface="ＭＳ Ｐゴシック" charset="0"/>
            </a:endParaRPr>
          </a:p>
        </p:txBody>
      </p:sp>
    </p:spTree>
    <p:extLst>
      <p:ext uri="{BB962C8B-B14F-4D97-AF65-F5344CB8AC3E}">
        <p14:creationId xmlns:p14="http://schemas.microsoft.com/office/powerpoint/2010/main" val="3972306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39</a:t>
            </a:fld>
            <a:endParaRPr lang="en-GB"/>
          </a:p>
        </p:txBody>
      </p:sp>
    </p:spTree>
    <p:extLst>
      <p:ext uri="{BB962C8B-B14F-4D97-AF65-F5344CB8AC3E}">
        <p14:creationId xmlns:p14="http://schemas.microsoft.com/office/powerpoint/2010/main" val="1526581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40</a:t>
            </a:fld>
            <a:endParaRPr lang="en-GB"/>
          </a:p>
        </p:txBody>
      </p:sp>
    </p:spTree>
    <p:extLst>
      <p:ext uri="{BB962C8B-B14F-4D97-AF65-F5344CB8AC3E}">
        <p14:creationId xmlns:p14="http://schemas.microsoft.com/office/powerpoint/2010/main" val="817186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10</a:t>
            </a:fld>
            <a:endParaRPr lang="en-GB"/>
          </a:p>
        </p:txBody>
      </p:sp>
    </p:spTree>
    <p:extLst>
      <p:ext uri="{BB962C8B-B14F-4D97-AF65-F5344CB8AC3E}">
        <p14:creationId xmlns:p14="http://schemas.microsoft.com/office/powerpoint/2010/main" val="249323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11</a:t>
            </a:fld>
            <a:endParaRPr lang="en-GB"/>
          </a:p>
        </p:txBody>
      </p:sp>
    </p:spTree>
    <p:extLst>
      <p:ext uri="{BB962C8B-B14F-4D97-AF65-F5344CB8AC3E}">
        <p14:creationId xmlns:p14="http://schemas.microsoft.com/office/powerpoint/2010/main" val="370912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12</a:t>
            </a:fld>
            <a:endParaRPr lang="en-GB"/>
          </a:p>
        </p:txBody>
      </p:sp>
    </p:spTree>
    <p:extLst>
      <p:ext uri="{BB962C8B-B14F-4D97-AF65-F5344CB8AC3E}">
        <p14:creationId xmlns:p14="http://schemas.microsoft.com/office/powerpoint/2010/main" val="283412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13</a:t>
            </a:fld>
            <a:endParaRPr lang="en-GB"/>
          </a:p>
        </p:txBody>
      </p:sp>
    </p:spTree>
    <p:extLst>
      <p:ext uri="{BB962C8B-B14F-4D97-AF65-F5344CB8AC3E}">
        <p14:creationId xmlns:p14="http://schemas.microsoft.com/office/powerpoint/2010/main" val="407526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14</a:t>
            </a:fld>
            <a:endParaRPr lang="en-GB"/>
          </a:p>
        </p:txBody>
      </p:sp>
    </p:spTree>
    <p:extLst>
      <p:ext uri="{BB962C8B-B14F-4D97-AF65-F5344CB8AC3E}">
        <p14:creationId xmlns:p14="http://schemas.microsoft.com/office/powerpoint/2010/main" val="57623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FE5C418B-274F-C14A-8597-E50C723D3EDF}" type="slidenum">
              <a:rPr lang="en-GB" smtClean="0"/>
              <a:pPr>
                <a:defRPr/>
              </a:pPr>
              <a:t>15</a:t>
            </a:fld>
            <a:endParaRPr lang="en-GB"/>
          </a:p>
        </p:txBody>
      </p:sp>
    </p:spTree>
    <p:extLst>
      <p:ext uri="{BB962C8B-B14F-4D97-AF65-F5344CB8AC3E}">
        <p14:creationId xmlns:p14="http://schemas.microsoft.com/office/powerpoint/2010/main" val="3758644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IGHT-PRES-COVER-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581400"/>
            <a:ext cx="6400800" cy="1371600"/>
          </a:xfrm>
          <a:prstGeom prst="rect">
            <a:avLst/>
          </a:prstGeom>
        </p:spPr>
        <p:txBody>
          <a:bodyPr/>
          <a:lstStyle>
            <a:lvl1pPr marL="0" indent="0" algn="ctr">
              <a:buNone/>
              <a:defRPr sz="2800" b="1">
                <a:solidFill>
                  <a:srgbClr val="004274"/>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GB" dirty="0"/>
          </a:p>
        </p:txBody>
      </p:sp>
      <p:sp>
        <p:nvSpPr>
          <p:cNvPr id="5" name="Date Placeholder 3"/>
          <p:cNvSpPr>
            <a:spLocks noGrp="1"/>
          </p:cNvSpPr>
          <p:nvPr>
            <p:ph type="dt" sz="half" idx="10"/>
          </p:nvPr>
        </p:nvSpPr>
        <p:spPr>
          <a:xfrm>
            <a:off x="3505200" y="6035675"/>
            <a:ext cx="2133600" cy="365125"/>
          </a:xfrm>
          <a:prstGeom prst="rect">
            <a:avLst/>
          </a:prstGeom>
        </p:spPr>
        <p:txBody>
          <a:bodyPr vert="horz" wrap="square" lIns="91440" tIns="45720" rIns="91440" bIns="45720" numCol="1" anchor="t" anchorCtr="0" compatLnSpc="1">
            <a:prstTxWarp prst="textNoShape">
              <a:avLst/>
            </a:prstTxWarp>
          </a:bodyPr>
          <a:lstStyle>
            <a:lvl1pPr algn="ctr">
              <a:defRPr>
                <a:solidFill>
                  <a:srgbClr val="004274"/>
                </a:solidFill>
                <a:latin typeface="Century Gothic" charset="0"/>
                <a:ea typeface="Century Gothic" charset="0"/>
                <a:cs typeface="Century Gothic" charset="0"/>
              </a:defRPr>
            </a:lvl1pPr>
          </a:lstStyle>
          <a:p>
            <a:pPr>
              <a:defRPr/>
            </a:pPr>
            <a:endParaRPr lang="en-GB"/>
          </a:p>
        </p:txBody>
      </p:sp>
    </p:spTree>
    <p:extLst>
      <p:ext uri="{BB962C8B-B14F-4D97-AF65-F5344CB8AC3E}">
        <p14:creationId xmlns:p14="http://schemas.microsoft.com/office/powerpoint/2010/main" val="321973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fr-CA"/>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GB"/>
          </a:p>
        </p:txBody>
      </p:sp>
    </p:spTree>
    <p:extLst>
      <p:ext uri="{BB962C8B-B14F-4D97-AF65-F5344CB8AC3E}">
        <p14:creationId xmlns:p14="http://schemas.microsoft.com/office/powerpoint/2010/main" val="37062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fr-CA"/>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GB"/>
          </a:p>
        </p:txBody>
      </p:sp>
    </p:spTree>
    <p:extLst>
      <p:ext uri="{BB962C8B-B14F-4D97-AF65-F5344CB8AC3E}">
        <p14:creationId xmlns:p14="http://schemas.microsoft.com/office/powerpoint/2010/main" val="55119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38" descr="logo_tra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3" y="2790825"/>
            <a:ext cx="26638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descr="cow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53350" y="5060950"/>
            <a:ext cx="1117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juic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5163" y="4397375"/>
            <a:ext cx="8255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LOGO-7B-BLTRAN.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38900" y="430213"/>
            <a:ext cx="22907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4975" y="4841875"/>
            <a:ext cx="1511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90988" y="4602163"/>
            <a:ext cx="14192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73375" y="5138738"/>
            <a:ext cx="1244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60500" y="4710113"/>
            <a:ext cx="14128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7513" y="5065713"/>
            <a:ext cx="10398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Rectangle 26"/>
          <p:cNvSpPr>
            <a:spLocks noGrp="1" noChangeArrowheads="1"/>
          </p:cNvSpPr>
          <p:nvPr>
            <p:ph type="ctrTitle" sz="quarter"/>
          </p:nvPr>
        </p:nvSpPr>
        <p:spPr>
          <a:xfrm>
            <a:off x="685800" y="2286000"/>
            <a:ext cx="7772400" cy="1143000"/>
          </a:xfrm>
          <a:prstGeom prst="rect">
            <a:avLst/>
          </a:prstGeom>
        </p:spPr>
        <p:txBody>
          <a:bodyPr/>
          <a:lstStyle>
            <a:lvl1pPr algn="ctr">
              <a:defRPr sz="2600">
                <a:latin typeface="Century Gothic"/>
                <a:cs typeface="Century Gothic"/>
              </a:defRPr>
            </a:lvl1pPr>
          </a:lstStyle>
          <a:p>
            <a:r>
              <a:rPr lang="fr-CA"/>
              <a:t>Click to edit Master title style</a:t>
            </a:r>
          </a:p>
        </p:txBody>
      </p:sp>
    </p:spTree>
    <p:extLst>
      <p:ext uri="{BB962C8B-B14F-4D97-AF65-F5344CB8AC3E}">
        <p14:creationId xmlns:p14="http://schemas.microsoft.com/office/powerpoint/2010/main" val="4012078039"/>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rot="5400000">
            <a:off x="1902570" y="663178"/>
            <a:ext cx="1019968" cy="1588"/>
          </a:xfrm>
          <a:prstGeom prst="line">
            <a:avLst/>
          </a:prstGeom>
          <a:ln w="50800">
            <a:solidFill>
              <a:schemeClr val="bg2"/>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7784" y="152400"/>
            <a:ext cx="6059016" cy="1020762"/>
          </a:xfrm>
          <a:prstGeom prst="rect">
            <a:avLst/>
          </a:prstGeom>
          <a:effectLst>
            <a:outerShdw blurRad="50800" dist="38100" dir="2700000" algn="tl" rotWithShape="0">
              <a:srgbClr val="000000">
                <a:alpha val="43000"/>
              </a:srgbClr>
            </a:outerShdw>
          </a:effectLst>
        </p:spPr>
        <p:txBody>
          <a:bodyPr anchor="ctr" anchorCtr="0">
            <a:noAutofit/>
          </a:bodyPr>
          <a:lstStyle>
            <a:lvl1pPr algn="l">
              <a:defRPr sz="2800" b="1">
                <a:solidFill>
                  <a:srgbClr val="004274"/>
                </a:solidFill>
                <a:latin typeface="Century Gothic"/>
                <a:cs typeface="Century Gothic"/>
              </a:defRPr>
            </a:lvl1pPr>
          </a:lstStyle>
          <a:p>
            <a:r>
              <a:rPr lang="fr-CA" dirty="0"/>
              <a:t>Click to </a:t>
            </a:r>
            <a:r>
              <a:rPr lang="fr-CA" dirty="0" err="1"/>
              <a:t>edit</a:t>
            </a:r>
            <a:r>
              <a:rPr lang="fr-CA" dirty="0"/>
              <a:t> Master </a:t>
            </a:r>
            <a:r>
              <a:rPr lang="fr-CA" dirty="0" err="1"/>
              <a:t>title</a:t>
            </a:r>
            <a:r>
              <a:rPr lang="fr-CA" dirty="0"/>
              <a:t> style</a:t>
            </a:r>
            <a:endParaRPr lang="en-GB" dirty="0"/>
          </a:p>
        </p:txBody>
      </p:sp>
      <p:sp>
        <p:nvSpPr>
          <p:cNvPr id="3" name="Content Placeholder 2"/>
          <p:cNvSpPr>
            <a:spLocks noGrp="1"/>
          </p:cNvSpPr>
          <p:nvPr>
            <p:ph idx="1"/>
          </p:nvPr>
        </p:nvSpPr>
        <p:spPr>
          <a:xfrm>
            <a:off x="457200" y="1477962"/>
            <a:ext cx="8229600" cy="4770438"/>
          </a:xfrm>
          <a:prstGeom prst="rect">
            <a:avLst/>
          </a:prstGeom>
        </p:spPr>
        <p:txBody>
          <a:bodyPr>
            <a:normAutofit/>
          </a:bodyPr>
          <a:lstStyle>
            <a:lvl1pPr>
              <a:buSzPct val="90000"/>
              <a:buFont typeface="Wingdings" charset="2"/>
              <a:buChar char="q"/>
              <a:defRPr sz="2000">
                <a:solidFill>
                  <a:srgbClr val="004274"/>
                </a:solidFill>
                <a:latin typeface="Century Gothic"/>
                <a:cs typeface="Century Gothic"/>
              </a:defRPr>
            </a:lvl1pPr>
            <a:lvl2pPr marL="684213" indent="-336550">
              <a:buSzPct val="90000"/>
              <a:buFont typeface="Arial"/>
              <a:buChar char="❍"/>
              <a:defRPr sz="1800">
                <a:solidFill>
                  <a:srgbClr val="004274"/>
                </a:solidFill>
                <a:latin typeface="Century Gothic"/>
                <a:cs typeface="Century Gothic"/>
              </a:defRPr>
            </a:lvl2pPr>
            <a:lvl3pPr marL="1031875" indent="-347663">
              <a:buSzPct val="90000"/>
              <a:buFont typeface="Wingdings" charset="2"/>
              <a:buChar char="ü"/>
              <a:defRPr lang="fr-CA" sz="1600" kern="1200" dirty="0" smtClean="0">
                <a:solidFill>
                  <a:srgbClr val="004274"/>
                </a:solidFill>
                <a:latin typeface="Century Gothic"/>
                <a:ea typeface="+mn-ea"/>
                <a:cs typeface="Century Gothic"/>
              </a:defRPr>
            </a:lvl3pPr>
            <a:lvl4pPr marL="1600200" marR="0" indent="-228600" algn="l" defTabSz="457200" rtl="0" eaLnBrk="1" fontAlgn="auto" latinLnBrk="0" hangingPunct="1">
              <a:lnSpc>
                <a:spcPct val="100000"/>
              </a:lnSpc>
              <a:spcBef>
                <a:spcPct val="20000"/>
              </a:spcBef>
              <a:spcAft>
                <a:spcPts val="0"/>
              </a:spcAft>
              <a:buClrTx/>
              <a:buSzTx/>
              <a:buFont typeface="Arial"/>
              <a:buNone/>
              <a:tabLst/>
              <a:defRPr sz="1400">
                <a:solidFill>
                  <a:srgbClr val="004274"/>
                </a:solidFill>
                <a:latin typeface="Century Gothic"/>
                <a:cs typeface="Century Gothic"/>
              </a:defRPr>
            </a:lvl4pPr>
            <a:lvl5pPr>
              <a:defRPr>
                <a:solidFill>
                  <a:srgbClr val="FFFFFF"/>
                </a:solidFill>
                <a:latin typeface="Century Gothic"/>
                <a:cs typeface="Century Gothic"/>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Third</a:t>
            </a:r>
            <a:r>
              <a:rPr lang="fr-CA" dirty="0"/>
              <a:t> </a:t>
            </a:r>
            <a:r>
              <a:rPr lang="fr-CA" dirty="0" err="1"/>
              <a:t>level</a:t>
            </a:r>
            <a:endParaRPr lang="fr-CA" dirty="0"/>
          </a:p>
          <a:p>
            <a:pPr lvl="2"/>
            <a:endParaRPr lang="fr-CA" dirty="0"/>
          </a:p>
        </p:txBody>
      </p:sp>
      <p:sp>
        <p:nvSpPr>
          <p:cNvPr id="6" name="Slide Number Placeholder 5"/>
          <p:cNvSpPr>
            <a:spLocks noGrp="1"/>
          </p:cNvSpPr>
          <p:nvPr>
            <p:ph type="sldNum" sz="quarter" idx="10"/>
          </p:nvPr>
        </p:nvSpPr>
        <p:spPr>
          <a:xfrm>
            <a:off x="4367213" y="6407150"/>
            <a:ext cx="403225" cy="365125"/>
          </a:xfrm>
        </p:spPr>
        <p:txBody>
          <a:bodyPr anchor="ctr"/>
          <a:lstStyle>
            <a:lvl1pPr>
              <a:defRPr sz="1100">
                <a:solidFill>
                  <a:schemeClr val="tx1"/>
                </a:solidFill>
                <a:latin typeface="Century Gothic" charset="0"/>
              </a:defRPr>
            </a:lvl1pPr>
          </a:lstStyle>
          <a:p>
            <a:pPr>
              <a:defRPr/>
            </a:pPr>
            <a:fld id="{8A914DA2-3C05-E64F-B4FE-88649B6D814B}" type="slidenum">
              <a:rPr lang="en-GB"/>
              <a:pPr>
                <a:defRPr/>
              </a:pPr>
              <a:t>‹N°›</a:t>
            </a:fld>
            <a:endParaRPr lang="en-GB"/>
          </a:p>
        </p:txBody>
      </p:sp>
      <p:pic>
        <p:nvPicPr>
          <p:cNvPr id="7" name="Image 6" descr="Une image contenant clipart&#10;&#10;Description générée automatiquement">
            <a:extLst>
              <a:ext uri="{FF2B5EF4-FFF2-40B4-BE49-F238E27FC236}">
                <a16:creationId xmlns:a16="http://schemas.microsoft.com/office/drawing/2014/main" xmlns="" id="{AF4EA36D-4E8A-8E4E-A6F8-14A5B4B20A73}"/>
              </a:ext>
            </a:extLst>
          </p:cNvPr>
          <p:cNvPicPr>
            <a:picLocks noChangeAspect="1"/>
          </p:cNvPicPr>
          <p:nvPr userDrawn="1"/>
        </p:nvPicPr>
        <p:blipFill>
          <a:blip r:embed="rId2"/>
          <a:stretch>
            <a:fillRect/>
          </a:stretch>
        </p:blipFill>
        <p:spPr>
          <a:xfrm>
            <a:off x="395536" y="4762"/>
            <a:ext cx="1798612" cy="1303994"/>
          </a:xfrm>
          <a:prstGeom prst="rect">
            <a:avLst/>
          </a:prstGeom>
        </p:spPr>
      </p:pic>
    </p:spTree>
    <p:extLst>
      <p:ext uri="{BB962C8B-B14F-4D97-AF65-F5344CB8AC3E}">
        <p14:creationId xmlns:p14="http://schemas.microsoft.com/office/powerpoint/2010/main" val="63712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600" b="1" cap="all">
                <a:solidFill>
                  <a:srgbClr val="FFFFFF"/>
                </a:solidFill>
                <a:latin typeface="Century Gothic"/>
                <a:cs typeface="Century Gothic"/>
              </a:defRPr>
            </a:lvl1pPr>
          </a:lstStyle>
          <a:p>
            <a:r>
              <a:rPr lang="fr-CA"/>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normAutofit/>
          </a:bodyPr>
          <a:lstStyle>
            <a:lvl1pPr marL="0" indent="0">
              <a:buNone/>
              <a:defRPr sz="1800">
                <a:solidFill>
                  <a:srgbClr val="FFFFFF"/>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pic>
        <p:nvPicPr>
          <p:cNvPr id="5" name="Picture 4" descr="http://www.pgq.ca/images/common/pgq-logo.png">
            <a:extLst>
              <a:ext uri="{FF2B5EF4-FFF2-40B4-BE49-F238E27FC236}">
                <a16:creationId xmlns:a16="http://schemas.microsoft.com/office/drawing/2014/main" xmlns="" id="{18B7F83D-16B0-CB49-8DEC-BA752406FEC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260648"/>
            <a:ext cx="1743700" cy="1368152"/>
          </a:xfrm>
          <a:prstGeom prst="rect">
            <a:avLst/>
          </a:prstGeom>
          <a:noFill/>
          <a:ln>
            <a:noFill/>
          </a:ln>
        </p:spPr>
      </p:pic>
    </p:spTree>
    <p:extLst>
      <p:ext uri="{BB962C8B-B14F-4D97-AF65-F5344CB8AC3E}">
        <p14:creationId xmlns:p14="http://schemas.microsoft.com/office/powerpoint/2010/main" val="1726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rot="5400000">
            <a:off x="2324100" y="646906"/>
            <a:ext cx="990600" cy="1588"/>
          </a:xfrm>
          <a:prstGeom prst="line">
            <a:avLst/>
          </a:prstGeom>
          <a:ln w="50800">
            <a:solidFill>
              <a:schemeClr val="bg2"/>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048000" y="152400"/>
            <a:ext cx="5638800" cy="990600"/>
          </a:xfrm>
          <a:prstGeom prst="rect">
            <a:avLst/>
          </a:prstGeom>
        </p:spPr>
        <p:txBody>
          <a:bodyPr anchor="ctr" anchorCtr="0">
            <a:noAutofit/>
          </a:bodyPr>
          <a:lstStyle>
            <a:lvl1pPr>
              <a:defRPr sz="2800">
                <a:solidFill>
                  <a:srgbClr val="003060"/>
                </a:solidFill>
                <a:latin typeface="Century Gothic"/>
                <a:cs typeface="Century Gothic"/>
              </a:defRPr>
            </a:lvl1pPr>
          </a:lstStyle>
          <a:p>
            <a:r>
              <a:rPr lang="fr-CA" dirty="0"/>
              <a:t>Click to </a:t>
            </a:r>
            <a:r>
              <a:rPr lang="fr-CA" dirty="0" err="1"/>
              <a:t>edit</a:t>
            </a:r>
            <a:r>
              <a:rPr lang="fr-CA" dirty="0"/>
              <a:t> Master </a:t>
            </a:r>
            <a:r>
              <a:rPr lang="fr-CA" dirty="0" err="1"/>
              <a:t>title</a:t>
            </a:r>
            <a:r>
              <a:rPr lang="fr-CA" dirty="0"/>
              <a:t> style</a:t>
            </a:r>
            <a:endParaRPr lang="en-GB" dirty="0"/>
          </a:p>
        </p:txBody>
      </p:sp>
      <p:sp>
        <p:nvSpPr>
          <p:cNvPr id="3" name="Content Placeholder 2"/>
          <p:cNvSpPr>
            <a:spLocks noGrp="1"/>
          </p:cNvSpPr>
          <p:nvPr>
            <p:ph sz="half" idx="1"/>
          </p:nvPr>
        </p:nvSpPr>
        <p:spPr>
          <a:xfrm>
            <a:off x="457200" y="1295400"/>
            <a:ext cx="4038600" cy="4708525"/>
          </a:xfrm>
          <a:prstGeom prst="rect">
            <a:avLst/>
          </a:prstGeom>
        </p:spPr>
        <p:txBody>
          <a:bodyPr>
            <a:normAutofit/>
          </a:bodyPr>
          <a:lstStyle>
            <a:lvl1pPr>
              <a:buSzPct val="90000"/>
              <a:buFont typeface="Wingdings" charset="2"/>
              <a:buChar char="q"/>
              <a:defRPr sz="2000">
                <a:solidFill>
                  <a:srgbClr val="003060"/>
                </a:solidFill>
                <a:latin typeface="Century Gothic"/>
                <a:cs typeface="Century Gothic"/>
              </a:defRPr>
            </a:lvl1pPr>
            <a:lvl2pPr marL="684213" indent="-336550">
              <a:buSzPct val="90000"/>
              <a:buFont typeface="Arial"/>
              <a:buChar char="❍"/>
              <a:defRPr sz="1800">
                <a:solidFill>
                  <a:srgbClr val="003060"/>
                </a:solidFill>
                <a:latin typeface="Century Gothic"/>
                <a:cs typeface="Century Gothic"/>
              </a:defRPr>
            </a:lvl2pPr>
            <a:lvl3pPr marL="976313" indent="-292100">
              <a:buSzPct val="90000"/>
              <a:buFont typeface="Wingdings" charset="2"/>
              <a:buChar char="ü"/>
              <a:defRPr sz="1600">
                <a:solidFill>
                  <a:srgbClr val="003060"/>
                </a:solidFill>
                <a:latin typeface="Century Gothic"/>
                <a:cs typeface="Century Gothic"/>
              </a:defRPr>
            </a:lvl3pPr>
            <a:lvl4pPr>
              <a:defRPr sz="1400">
                <a:solidFill>
                  <a:srgbClr val="FFFFFF"/>
                </a:solidFill>
                <a:latin typeface="Century Gothic"/>
                <a:cs typeface="Century Gothic"/>
              </a:defRPr>
            </a:lvl4pPr>
            <a:lvl5pPr>
              <a:defRPr sz="1400">
                <a:solidFill>
                  <a:srgbClr val="FFFFFF"/>
                </a:solidFill>
                <a:latin typeface="Century Gothic"/>
                <a:cs typeface="Century Gothic"/>
              </a:defRPr>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p:txBody>
      </p:sp>
      <p:sp>
        <p:nvSpPr>
          <p:cNvPr id="4" name="Content Placeholder 3"/>
          <p:cNvSpPr>
            <a:spLocks noGrp="1"/>
          </p:cNvSpPr>
          <p:nvPr>
            <p:ph sz="half" idx="2"/>
          </p:nvPr>
        </p:nvSpPr>
        <p:spPr>
          <a:xfrm>
            <a:off x="4648200" y="1295400"/>
            <a:ext cx="4038600" cy="4708525"/>
          </a:xfrm>
          <a:prstGeom prst="rect">
            <a:avLst/>
          </a:prstGeom>
        </p:spPr>
        <p:txBody>
          <a:bodyPr>
            <a:normAutofit/>
          </a:bodyPr>
          <a:lstStyle>
            <a:lvl1pPr>
              <a:buSzPct val="90000"/>
              <a:buFont typeface="Wingdings" charset="2"/>
              <a:buChar char="q"/>
              <a:defRPr sz="2000">
                <a:solidFill>
                  <a:srgbClr val="003060"/>
                </a:solidFill>
                <a:latin typeface="Century Gothic"/>
                <a:cs typeface="Century Gothic"/>
              </a:defRPr>
            </a:lvl1pPr>
            <a:lvl2pPr marL="684213" indent="-336550">
              <a:buSzPct val="90000"/>
              <a:buFont typeface="Arial"/>
              <a:buChar char="❍"/>
              <a:defRPr sz="1800">
                <a:solidFill>
                  <a:srgbClr val="003060"/>
                </a:solidFill>
                <a:latin typeface="Century Gothic"/>
                <a:cs typeface="Century Gothic"/>
              </a:defRPr>
            </a:lvl2pPr>
            <a:lvl3pPr marL="976313" indent="-292100">
              <a:buSzPct val="90000"/>
              <a:buFont typeface="Wingdings" charset="2"/>
              <a:buChar char="ü"/>
              <a:defRPr sz="1600">
                <a:solidFill>
                  <a:srgbClr val="003060"/>
                </a:solidFill>
                <a:latin typeface="Century Gothic"/>
                <a:cs typeface="Century Gothic"/>
              </a:defRPr>
            </a:lvl3pPr>
            <a:lvl4pPr>
              <a:defRPr sz="1400">
                <a:solidFill>
                  <a:srgbClr val="FFFFFF"/>
                </a:solidFill>
                <a:latin typeface="Century Gothic"/>
                <a:cs typeface="Century Gothic"/>
              </a:defRPr>
            </a:lvl4pPr>
            <a:lvl5pPr>
              <a:defRPr sz="1400">
                <a:solidFill>
                  <a:srgbClr val="FFFFFF"/>
                </a:solidFill>
                <a:latin typeface="Century Gothic"/>
                <a:cs typeface="Century Gothic"/>
              </a:defRPr>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p:txBody>
      </p:sp>
      <p:sp>
        <p:nvSpPr>
          <p:cNvPr id="7" name="Slide Number Placeholder 6"/>
          <p:cNvSpPr>
            <a:spLocks noGrp="1"/>
          </p:cNvSpPr>
          <p:nvPr>
            <p:ph type="sldNum" sz="quarter" idx="10"/>
          </p:nvPr>
        </p:nvSpPr>
        <p:spPr>
          <a:xfrm>
            <a:off x="4371975" y="6472238"/>
            <a:ext cx="381000" cy="365125"/>
          </a:xfrm>
        </p:spPr>
        <p:txBody>
          <a:bodyPr/>
          <a:lstStyle>
            <a:lvl1pPr>
              <a:defRPr sz="1100">
                <a:latin typeface="Century Gothic" charset="0"/>
              </a:defRPr>
            </a:lvl1pPr>
          </a:lstStyle>
          <a:p>
            <a:pPr>
              <a:defRPr/>
            </a:pPr>
            <a:fld id="{EFDD0D45-F6E6-8A44-875F-FC2AC4E6D726}" type="slidenum">
              <a:rPr lang="en-GB"/>
              <a:pPr>
                <a:defRPr/>
              </a:pPr>
              <a:t>‹N°›</a:t>
            </a:fld>
            <a:endParaRPr lang="en-GB"/>
          </a:p>
        </p:txBody>
      </p:sp>
      <p:pic>
        <p:nvPicPr>
          <p:cNvPr id="8" name="Picture 7" descr="http://www.pgq.ca/images/common/pgq-logo.png">
            <a:extLst>
              <a:ext uri="{FF2B5EF4-FFF2-40B4-BE49-F238E27FC236}">
                <a16:creationId xmlns:a16="http://schemas.microsoft.com/office/drawing/2014/main" xmlns="" id="{FC7A6AAA-400D-A046-B7CF-EFAB3B39308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560" y="44624"/>
            <a:ext cx="1584176" cy="1323528"/>
          </a:xfrm>
          <a:prstGeom prst="rect">
            <a:avLst/>
          </a:prstGeom>
          <a:noFill/>
          <a:ln>
            <a:noFill/>
          </a:ln>
        </p:spPr>
      </p:pic>
    </p:spTree>
    <p:extLst>
      <p:ext uri="{BB962C8B-B14F-4D97-AF65-F5344CB8AC3E}">
        <p14:creationId xmlns:p14="http://schemas.microsoft.com/office/powerpoint/2010/main" val="379896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rot="5400000">
            <a:off x="2325688" y="646906"/>
            <a:ext cx="990600" cy="1588"/>
          </a:xfrm>
          <a:prstGeom prst="line">
            <a:avLst/>
          </a:prstGeom>
          <a:ln w="50800">
            <a:solidFill>
              <a:schemeClr val="bg2"/>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pic>
        <p:nvPicPr>
          <p:cNvPr id="8" name="Picture 3" descr="Logo FPPTQ.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52400"/>
            <a:ext cx="210343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412875"/>
            <a:ext cx="4040188" cy="639762"/>
          </a:xfrm>
          <a:prstGeom prst="rect">
            <a:avLst/>
          </a:prstGeom>
        </p:spPr>
        <p:txBody>
          <a:bodyPr anchor="b"/>
          <a:lstStyle>
            <a:lvl1pPr marL="0" indent="0">
              <a:buNone/>
              <a:defRPr sz="2000" b="1">
                <a:solidFill>
                  <a:srgbClr val="003060"/>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Click to </a:t>
            </a:r>
            <a:r>
              <a:rPr lang="fr-CA" dirty="0" err="1"/>
              <a:t>edit</a:t>
            </a:r>
            <a:r>
              <a:rPr lang="fr-CA" dirty="0"/>
              <a:t> Master </a:t>
            </a:r>
            <a:r>
              <a:rPr lang="fr-CA" dirty="0" err="1"/>
              <a:t>text</a:t>
            </a:r>
            <a:r>
              <a:rPr lang="fr-CA" dirty="0"/>
              <a:t> styles</a:t>
            </a:r>
          </a:p>
        </p:txBody>
      </p:sp>
      <p:sp>
        <p:nvSpPr>
          <p:cNvPr id="4" name="Content Placeholder 3"/>
          <p:cNvSpPr>
            <a:spLocks noGrp="1"/>
          </p:cNvSpPr>
          <p:nvPr>
            <p:ph sz="half" idx="2"/>
          </p:nvPr>
        </p:nvSpPr>
        <p:spPr>
          <a:xfrm>
            <a:off x="457200" y="2052637"/>
            <a:ext cx="4040188" cy="3951288"/>
          </a:xfrm>
          <a:prstGeom prst="rect">
            <a:avLst/>
          </a:prstGeom>
        </p:spPr>
        <p:txBody>
          <a:bodyPr/>
          <a:lstStyle>
            <a:lvl1pPr>
              <a:defRPr sz="2000">
                <a:solidFill>
                  <a:srgbClr val="003060"/>
                </a:solidFill>
                <a:latin typeface="Century Gothic"/>
                <a:cs typeface="Century Gothic"/>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GB" dirty="0"/>
          </a:p>
        </p:txBody>
      </p:sp>
      <p:sp>
        <p:nvSpPr>
          <p:cNvPr id="5" name="Text Placeholder 4"/>
          <p:cNvSpPr>
            <a:spLocks noGrp="1"/>
          </p:cNvSpPr>
          <p:nvPr>
            <p:ph type="body" sz="quarter" idx="3"/>
          </p:nvPr>
        </p:nvSpPr>
        <p:spPr>
          <a:xfrm>
            <a:off x="4645025" y="1412875"/>
            <a:ext cx="4041775" cy="639762"/>
          </a:xfrm>
          <a:prstGeom prst="rect">
            <a:avLst/>
          </a:prstGeom>
        </p:spPr>
        <p:txBody>
          <a:bodyPr anchor="b"/>
          <a:lstStyle>
            <a:lvl1pPr marL="0" indent="0">
              <a:buNone/>
              <a:defRPr sz="2000" b="1">
                <a:solidFill>
                  <a:srgbClr val="003060"/>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Click to </a:t>
            </a:r>
            <a:r>
              <a:rPr lang="fr-CA" dirty="0" err="1"/>
              <a:t>edit</a:t>
            </a:r>
            <a:r>
              <a:rPr lang="fr-CA" dirty="0"/>
              <a:t> Master </a:t>
            </a:r>
            <a:r>
              <a:rPr lang="fr-CA" dirty="0" err="1"/>
              <a:t>text</a:t>
            </a:r>
            <a:r>
              <a:rPr lang="fr-CA" dirty="0"/>
              <a:t> styles</a:t>
            </a:r>
          </a:p>
        </p:txBody>
      </p:sp>
      <p:sp>
        <p:nvSpPr>
          <p:cNvPr id="6" name="Content Placeholder 5"/>
          <p:cNvSpPr>
            <a:spLocks noGrp="1"/>
          </p:cNvSpPr>
          <p:nvPr>
            <p:ph sz="quarter" idx="4"/>
          </p:nvPr>
        </p:nvSpPr>
        <p:spPr>
          <a:xfrm>
            <a:off x="4645025" y="2052637"/>
            <a:ext cx="4041775" cy="3951288"/>
          </a:xfrm>
          <a:prstGeom prst="rect">
            <a:avLst/>
          </a:prstGeom>
        </p:spPr>
        <p:txBody>
          <a:bodyPr/>
          <a:lstStyle>
            <a:lvl1pPr>
              <a:buSzPct val="90000"/>
              <a:buFont typeface="Wingdings" charset="2"/>
              <a:buChar char="q"/>
              <a:defRPr sz="1800">
                <a:solidFill>
                  <a:srgbClr val="003060"/>
                </a:solidFill>
                <a:latin typeface="Century Gothic"/>
                <a:cs typeface="Century Gothic"/>
              </a:defRPr>
            </a:lvl1pPr>
            <a:lvl2pPr>
              <a:buSzPct val="90000"/>
              <a:buFont typeface="Arial"/>
              <a:buChar char="❍"/>
              <a:defRPr sz="1800">
                <a:solidFill>
                  <a:srgbClr val="003060"/>
                </a:solidFill>
                <a:latin typeface="Century Gothic"/>
                <a:cs typeface="Century Gothic"/>
              </a:defRPr>
            </a:lvl2pPr>
            <a:lvl3pPr>
              <a:buSzPct val="90000"/>
              <a:buFont typeface="Wingdings" charset="2"/>
              <a:buChar char="ü"/>
              <a:defRPr sz="1600">
                <a:solidFill>
                  <a:srgbClr val="003060"/>
                </a:solidFill>
                <a:latin typeface="Century Gothic"/>
                <a:cs typeface="Century Gothic"/>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p:txBody>
      </p:sp>
      <p:sp>
        <p:nvSpPr>
          <p:cNvPr id="10" name="Title 1"/>
          <p:cNvSpPr>
            <a:spLocks noGrp="1"/>
          </p:cNvSpPr>
          <p:nvPr>
            <p:ph type="title"/>
          </p:nvPr>
        </p:nvSpPr>
        <p:spPr>
          <a:xfrm>
            <a:off x="3048000" y="152400"/>
            <a:ext cx="5638800" cy="990600"/>
          </a:xfrm>
          <a:prstGeom prst="rect">
            <a:avLst/>
          </a:prstGeom>
        </p:spPr>
        <p:txBody>
          <a:bodyPr anchor="ctr">
            <a:noAutofit/>
          </a:bodyPr>
          <a:lstStyle>
            <a:lvl1pPr algn="l">
              <a:defRPr sz="2800">
                <a:solidFill>
                  <a:srgbClr val="003060"/>
                </a:solidFill>
                <a:latin typeface="Century Gothic"/>
                <a:cs typeface="Century Gothic"/>
              </a:defRPr>
            </a:lvl1pPr>
          </a:lstStyle>
          <a:p>
            <a:r>
              <a:rPr lang="fr-CA" dirty="0"/>
              <a:t>Click to </a:t>
            </a:r>
            <a:r>
              <a:rPr lang="fr-CA" dirty="0" err="1"/>
              <a:t>edit</a:t>
            </a:r>
            <a:r>
              <a:rPr lang="fr-CA" dirty="0"/>
              <a:t> Master </a:t>
            </a:r>
            <a:r>
              <a:rPr lang="fr-CA" dirty="0" err="1"/>
              <a:t>title</a:t>
            </a:r>
            <a:r>
              <a:rPr lang="fr-CA" dirty="0"/>
              <a:t> style</a:t>
            </a:r>
            <a:endParaRPr lang="en-GB" dirty="0"/>
          </a:p>
        </p:txBody>
      </p:sp>
      <p:sp>
        <p:nvSpPr>
          <p:cNvPr id="9" name="Slide Number Placeholder 5"/>
          <p:cNvSpPr>
            <a:spLocks noGrp="1"/>
          </p:cNvSpPr>
          <p:nvPr>
            <p:ph type="sldNum" sz="quarter" idx="10"/>
          </p:nvPr>
        </p:nvSpPr>
        <p:spPr>
          <a:xfrm>
            <a:off x="4367213" y="6407150"/>
            <a:ext cx="403225" cy="365125"/>
          </a:xfrm>
        </p:spPr>
        <p:txBody>
          <a:bodyPr anchor="ctr"/>
          <a:lstStyle>
            <a:lvl1pPr>
              <a:defRPr sz="1100">
                <a:solidFill>
                  <a:schemeClr val="tx1"/>
                </a:solidFill>
                <a:latin typeface="Century Gothic" charset="0"/>
              </a:defRPr>
            </a:lvl1pPr>
          </a:lstStyle>
          <a:p>
            <a:pPr>
              <a:defRPr/>
            </a:pPr>
            <a:fld id="{DF03ADAE-07F4-A441-A2C4-119051477259}" type="slidenum">
              <a:rPr lang="en-GB"/>
              <a:pPr>
                <a:defRPr/>
              </a:pPr>
              <a:t>‹N°›</a:t>
            </a:fld>
            <a:endParaRPr lang="en-GB"/>
          </a:p>
        </p:txBody>
      </p:sp>
    </p:spTree>
    <p:extLst>
      <p:ext uri="{BB962C8B-B14F-4D97-AF65-F5344CB8AC3E}">
        <p14:creationId xmlns:p14="http://schemas.microsoft.com/office/powerpoint/2010/main" val="421000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rot="5400000">
            <a:off x="2310210" y="663178"/>
            <a:ext cx="1019968" cy="1588"/>
          </a:xfrm>
          <a:prstGeom prst="line">
            <a:avLst/>
          </a:prstGeom>
          <a:ln w="50800">
            <a:solidFill>
              <a:schemeClr val="bg2"/>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pic>
        <p:nvPicPr>
          <p:cNvPr id="4" name="Picture 4" descr="Logo FPPTQ.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52400"/>
            <a:ext cx="2103438"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0" y="152400"/>
            <a:ext cx="5638800" cy="1020762"/>
          </a:xfrm>
          <a:prstGeom prst="rect">
            <a:avLst/>
          </a:prstGeom>
        </p:spPr>
        <p:txBody>
          <a:bodyPr anchor="ctr" anchorCtr="0"/>
          <a:lstStyle>
            <a:lvl1pPr algn="l">
              <a:defRPr sz="2800">
                <a:solidFill>
                  <a:srgbClr val="003060"/>
                </a:solidFill>
                <a:latin typeface="Century Gothic"/>
                <a:cs typeface="Century Gothic"/>
              </a:defRPr>
            </a:lvl1pPr>
          </a:lstStyle>
          <a:p>
            <a:r>
              <a:rPr lang="fr-CA" dirty="0"/>
              <a:t>Click to </a:t>
            </a:r>
            <a:r>
              <a:rPr lang="fr-CA" dirty="0" err="1"/>
              <a:t>edit</a:t>
            </a:r>
            <a:r>
              <a:rPr lang="fr-CA" dirty="0"/>
              <a:t> Master </a:t>
            </a:r>
            <a:r>
              <a:rPr lang="fr-CA" dirty="0" err="1"/>
              <a:t>title</a:t>
            </a:r>
            <a:r>
              <a:rPr lang="fr-CA" dirty="0"/>
              <a:t> style</a:t>
            </a:r>
            <a:endParaRPr lang="en-GB" dirty="0"/>
          </a:p>
        </p:txBody>
      </p:sp>
      <p:sp>
        <p:nvSpPr>
          <p:cNvPr id="5" name="Slide Number Placeholder 5"/>
          <p:cNvSpPr>
            <a:spLocks noGrp="1"/>
          </p:cNvSpPr>
          <p:nvPr>
            <p:ph type="sldNum" sz="quarter" idx="10"/>
          </p:nvPr>
        </p:nvSpPr>
        <p:spPr>
          <a:xfrm>
            <a:off x="4367213" y="6407150"/>
            <a:ext cx="403225" cy="365125"/>
          </a:xfrm>
        </p:spPr>
        <p:txBody>
          <a:bodyPr anchor="ctr"/>
          <a:lstStyle>
            <a:lvl1pPr>
              <a:defRPr sz="1100">
                <a:solidFill>
                  <a:schemeClr val="tx1"/>
                </a:solidFill>
                <a:latin typeface="Century Gothic" charset="0"/>
              </a:defRPr>
            </a:lvl1pPr>
          </a:lstStyle>
          <a:p>
            <a:pPr>
              <a:defRPr/>
            </a:pPr>
            <a:fld id="{C1F8C268-9751-AA43-9976-44E4D7BF68FB}" type="slidenum">
              <a:rPr lang="en-GB"/>
              <a:pPr>
                <a:defRPr/>
              </a:pPr>
              <a:t>‹N°›</a:t>
            </a:fld>
            <a:endParaRPr lang="en-GB"/>
          </a:p>
        </p:txBody>
      </p:sp>
    </p:spTree>
    <p:extLst>
      <p:ext uri="{BB962C8B-B14F-4D97-AF65-F5344CB8AC3E}">
        <p14:creationId xmlns:p14="http://schemas.microsoft.com/office/powerpoint/2010/main" val="23666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descr="Logo FPPTQ.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82563"/>
            <a:ext cx="2103438"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9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CA"/>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Tree>
    <p:extLst>
      <p:ext uri="{BB962C8B-B14F-4D97-AF65-F5344CB8AC3E}">
        <p14:creationId xmlns:p14="http://schemas.microsoft.com/office/powerpoint/2010/main" val="21650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CA"/>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Tree>
    <p:extLst>
      <p:ext uri="{BB962C8B-B14F-4D97-AF65-F5344CB8AC3E}">
        <p14:creationId xmlns:p14="http://schemas.microsoft.com/office/powerpoint/2010/main" val="211567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4368800" y="6178550"/>
            <a:ext cx="401638" cy="365125"/>
          </a:xfrm>
          <a:prstGeom prst="rect">
            <a:avLst/>
          </a:prstGeom>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charset="0"/>
              </a:defRPr>
            </a:lvl1pPr>
          </a:lstStyle>
          <a:p>
            <a:pPr>
              <a:defRPr/>
            </a:pPr>
            <a:fld id="{74253602-CE10-A84B-B6FD-14E2708A8448}" type="slidenum">
              <a:rPr lang="en-GB"/>
              <a:pPr>
                <a:defRPr/>
              </a:pPr>
              <a:t>‹N°›</a:t>
            </a:fld>
            <a:endParaRPr lang="en-GB"/>
          </a:p>
        </p:txBody>
      </p:sp>
      <p:pic>
        <p:nvPicPr>
          <p:cNvPr id="1027" name="Picture 4" descr="LIGHT PRESNT-B.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 id="214748477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qma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23"/>
          <p:cNvSpPr txBox="1">
            <a:spLocks noChangeArrowheads="1"/>
          </p:cNvSpPr>
          <p:nvPr/>
        </p:nvSpPr>
        <p:spPr bwMode="auto">
          <a:xfrm>
            <a:off x="4067944" y="6093296"/>
            <a:ext cx="9204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A" sz="1200" dirty="0">
                <a:solidFill>
                  <a:schemeClr val="bg2"/>
                </a:solidFill>
                <a:latin typeface="Century Gothic" charset="0"/>
                <a:cs typeface="Century Gothic" charset="0"/>
              </a:rPr>
              <a:t>Mars 2019</a:t>
            </a:r>
          </a:p>
        </p:txBody>
      </p:sp>
      <p:sp>
        <p:nvSpPr>
          <p:cNvPr id="12290" name="Subtitle 3"/>
          <p:cNvSpPr>
            <a:spLocks noGrp="1"/>
          </p:cNvSpPr>
          <p:nvPr>
            <p:ph type="subTitle" idx="1"/>
          </p:nvPr>
        </p:nvSpPr>
        <p:spPr bwMode="auto">
          <a:xfrm>
            <a:off x="683568" y="1412776"/>
            <a:ext cx="7776864" cy="18722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sz="2400" dirty="0">
              <a:latin typeface="Eurostile" charset="0"/>
              <a:ea typeface="ＭＳ Ｐゴシック" charset="0"/>
              <a:cs typeface="Century Gothic" charset="0"/>
            </a:endParaRPr>
          </a:p>
          <a:p>
            <a:r>
              <a:rPr lang="fr-CA" sz="2400" dirty="0">
                <a:latin typeface="Century Gothic" charset="0"/>
                <a:ea typeface="ＭＳ Ｐゴシック" charset="0"/>
                <a:cs typeface="Century Gothic" charset="0"/>
              </a:rPr>
              <a:t>Étude en appui à la commercialisation des végétaux d’ornement et des plantes potagères dans les magasins à grandes surfaces au Québec</a:t>
            </a:r>
          </a:p>
          <a:p>
            <a:endParaRPr lang="fr-CA" sz="1200" b="0" dirty="0">
              <a:latin typeface="Century Gothic" charset="0"/>
              <a:ea typeface="ＭＳ Ｐゴシック" charset="0"/>
              <a:cs typeface="Century Gothic" charset="0"/>
            </a:endParaRPr>
          </a:p>
          <a:p>
            <a:r>
              <a:rPr lang="fr-CA" sz="2400" b="0" dirty="0">
                <a:latin typeface="Century Gothic" charset="0"/>
                <a:ea typeface="ＭＳ Ｐゴシック" charset="0"/>
                <a:cs typeface="Century Gothic" charset="0"/>
              </a:rPr>
              <a:t>Rapport</a:t>
            </a:r>
            <a:endParaRPr lang="fr-CA" sz="2000" dirty="0">
              <a:latin typeface="Century Gothic" charset="0"/>
              <a:ea typeface="ＭＳ Ｐゴシック" charset="0"/>
              <a:cs typeface="Century Gothic" charset="0"/>
            </a:endParaRPr>
          </a:p>
        </p:txBody>
      </p:sp>
      <p:pic>
        <p:nvPicPr>
          <p:cNvPr id="4" name="Image 3" descr="Une image contenant clipart&#10;&#10;Description générée automatiquement">
            <a:extLst>
              <a:ext uri="{FF2B5EF4-FFF2-40B4-BE49-F238E27FC236}">
                <a16:creationId xmlns:a16="http://schemas.microsoft.com/office/drawing/2014/main" xmlns="" id="{8DD6B695-CB43-E24B-8FAE-06F2D2403BD5}"/>
              </a:ext>
            </a:extLst>
          </p:cNvPr>
          <p:cNvPicPr>
            <a:picLocks noChangeAspect="1"/>
          </p:cNvPicPr>
          <p:nvPr/>
        </p:nvPicPr>
        <p:blipFill>
          <a:blip r:embed="rId2"/>
          <a:stretch>
            <a:fillRect/>
          </a:stretch>
        </p:blipFill>
        <p:spPr>
          <a:xfrm>
            <a:off x="3563888" y="3717032"/>
            <a:ext cx="2032000" cy="1473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9</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395536" y="1556792"/>
            <a:ext cx="8352928" cy="4104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1200"/>
              </a:spcBef>
              <a:buNone/>
            </a:pPr>
            <a:r>
              <a:rPr lang="fr-CA" sz="1400" dirty="0">
                <a:latin typeface="Century Gothic" charset="0"/>
                <a:ea typeface="ＭＳ Ｐゴシック" charset="0"/>
                <a:cs typeface="Century Gothic" charset="0"/>
              </a:rPr>
              <a:t>De façon générale, la vente de végétaux pour l’extérieur représente une faible part des ventes totales des grandes surfaces, souvent autour de 1-2%. Cette catégorie est malgré tout considérée importante. Elle contribue à l’offre globale des détaillants. </a:t>
            </a:r>
          </a:p>
          <a:p>
            <a:pPr marL="0" indent="0">
              <a:spcBef>
                <a:spcPts val="1200"/>
              </a:spcBef>
              <a:buNone/>
            </a:pPr>
            <a:r>
              <a:rPr lang="fr-CA" sz="1400" dirty="0">
                <a:latin typeface="Century Gothic" charset="0"/>
                <a:ea typeface="ＭＳ Ｐゴシック" charset="0"/>
                <a:cs typeface="Century Gothic" charset="0"/>
              </a:rPr>
              <a:t>Pour le magasin généraliste et les quincailleries, on constate que la vente de végétaux extérieur est plus développée dans certains magasins, quand l’intérêt et/ou l’expérience du dirigeant sont plus marqués. On observe un plus grand décalage parmi les quincailleries, où l’on note parfois au sein d’une même chaîne, des magasins qui vendent peu ou pas de végétaux et d’autres qui exploitent un centre jardin très performant. Ce n’était pas le cas avec la chaîne généraliste interrogée.</a:t>
            </a:r>
          </a:p>
          <a:p>
            <a:pPr marL="0" indent="0">
              <a:spcBef>
                <a:spcPts val="1200"/>
              </a:spcBef>
              <a:buNone/>
            </a:pPr>
            <a:r>
              <a:rPr lang="fr-CA" sz="1400" dirty="0">
                <a:latin typeface="Century Gothic" charset="0"/>
                <a:ea typeface="ＭＳ Ｐゴシック" charset="0"/>
                <a:cs typeface="Century Gothic" charset="0"/>
              </a:rPr>
              <a:t>Parmi les quincailleries qui se sont investies plus récemment dans la catégorie des végétaux, on rapporte des croissances importantes de l’ordre de 10%, voire 20% par an. Ces chaînes cherchent à former les vendeurs et faire en sorte qu’ils puissent mieux répondre aux questions des clients et bien les conseiller. L’une d’elles exige que ses fournisseurs préparent des capsules vidéos de formation destinées à l’intranet de l’entreprise, en vue de former les employés sur les caractéristiques des végétaux, la plantation, l’arrosage et la taille. Le producteur paie pour ces outils de formation mais on estime qu’il y gagne, car le personnel de vente connaît mieux les produits et est en mesure de vendre mieux et plus aux consommateurs.</a:t>
            </a:r>
          </a:p>
          <a:p>
            <a:pPr marL="0" indent="0">
              <a:spcBef>
                <a:spcPts val="1200"/>
              </a:spcBef>
              <a:buNone/>
            </a:pPr>
            <a:endParaRPr lang="fr-CA" sz="1400" dirty="0">
              <a:latin typeface="Century Gothic" charset="0"/>
              <a:ea typeface="ＭＳ Ｐゴシック" charset="0"/>
              <a:cs typeface="Century Gothic" charset="0"/>
            </a:endParaRPr>
          </a:p>
        </p:txBody>
      </p:sp>
      <p:sp>
        <p:nvSpPr>
          <p:cNvPr id="9" name="Title 1">
            <a:extLst>
              <a:ext uri="{FF2B5EF4-FFF2-40B4-BE49-F238E27FC236}">
                <a16:creationId xmlns:a16="http://schemas.microsoft.com/office/drawing/2014/main" xmlns="" id="{86BD3D9F-CED4-0D4A-B843-A12BE702A2C0}"/>
              </a:ext>
            </a:extLst>
          </p:cNvPr>
          <p:cNvSpPr txBox="1">
            <a:spLocks/>
          </p:cNvSpPr>
          <p:nvPr/>
        </p:nvSpPr>
        <p:spPr>
          <a:xfrm>
            <a:off x="2555776" y="188640"/>
            <a:ext cx="5544616" cy="1020763"/>
          </a:xfrm>
          <a:prstGeom prst="rect">
            <a:avLst/>
          </a:prstGeom>
          <a:effectLst>
            <a:outerShdw blurRad="50800" dist="38100" dir="2700000" algn="tl" rotWithShape="0">
              <a:srgbClr val="000000">
                <a:alpha val="43000"/>
              </a:srgbClr>
            </a:outerShdw>
          </a:effectLst>
        </p:spPr>
        <p:txBody>
          <a:bodyPr anchor="ctr" anchorCtr="0">
            <a:noAutofit/>
          </a:bodyPr>
          <a:lstStyle>
            <a:lvl1pPr algn="l" defTabSz="457200" rtl="0" eaLnBrk="0" fontAlgn="base" hangingPunct="0">
              <a:spcBef>
                <a:spcPct val="0"/>
              </a:spcBef>
              <a:spcAft>
                <a:spcPct val="0"/>
              </a:spcAft>
              <a:defRPr sz="2800" b="1" kern="1200">
                <a:solidFill>
                  <a:srgbClr val="004274"/>
                </a:solidFill>
                <a:latin typeface="Century Gothic"/>
                <a:ea typeface="ＭＳ Ｐゴシック" pitchFamily="-65" charset="-128"/>
                <a:cs typeface="Century Gothic"/>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defRPr/>
            </a:pPr>
            <a:r>
              <a:rPr lang="fr-CA" sz="2600" dirty="0">
                <a:solidFill>
                  <a:schemeClr val="bg2"/>
                </a:solidFill>
                <a:latin typeface="Century Gothic" panose="020B0502020202020204" pitchFamily="34" charset="0"/>
              </a:rPr>
              <a:t>Les magasins à grandes surfaces et les ventes de végétaux</a:t>
            </a:r>
            <a:endParaRPr lang="fr-CA" sz="2600" dirty="0">
              <a:solidFill>
                <a:schemeClr val="bg2"/>
              </a:solidFill>
            </a:endParaRPr>
          </a:p>
        </p:txBody>
      </p:sp>
    </p:spTree>
    <p:extLst>
      <p:ext uri="{BB962C8B-B14F-4D97-AF65-F5344CB8AC3E}">
        <p14:creationId xmlns:p14="http://schemas.microsoft.com/office/powerpoint/2010/main" val="218684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10</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395536" y="1556792"/>
            <a:ext cx="8352928" cy="1512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1200"/>
              </a:spcBef>
              <a:buNone/>
            </a:pPr>
            <a:r>
              <a:rPr lang="fr-CA" sz="1400" dirty="0">
                <a:latin typeface="Century Gothic" charset="0"/>
                <a:ea typeface="ＭＳ Ｐゴシック" charset="0"/>
                <a:cs typeface="Century Gothic" charset="0"/>
              </a:rPr>
              <a:t>Les détaillants alimentaires ont témoigné de la difficulté d’intéresser le consommateur à acheter des végétaux dans une épicerie. L’un d’eux relate avoir misé beaucoup sur le développement de cette catégorie. On visait à créer une boutique au sein de chaque magasin. Malgré les efforts promotionnels en circulaire, l’expérience s’est avérée non concluante.</a:t>
            </a:r>
          </a:p>
          <a:p>
            <a:pPr marL="0" indent="0">
              <a:spcBef>
                <a:spcPts val="1200"/>
              </a:spcBef>
              <a:buNone/>
            </a:pPr>
            <a:r>
              <a:rPr lang="fr-CA" sz="1400" dirty="0">
                <a:latin typeface="Century Gothic" charset="0"/>
                <a:ea typeface="ＭＳ Ｐゴシック" charset="0"/>
                <a:cs typeface="Century Gothic" charset="0"/>
              </a:rPr>
              <a:t>Ces mêmes détaillants concèdent que le personnel oublie d’arroser les plantes et n’a pas les compétences pour s’occuper efficacement des végétaux.  Le produit perd de l’attrait pour le client et le tout se solde par des pertes.</a:t>
            </a:r>
          </a:p>
          <a:p>
            <a:pPr marL="0" indent="0">
              <a:spcBef>
                <a:spcPts val="600"/>
              </a:spcBef>
              <a:buNone/>
            </a:pPr>
            <a:r>
              <a:rPr lang="fr-CA" sz="1400" dirty="0">
                <a:latin typeface="Century Gothic" charset="0"/>
                <a:ea typeface="ＭＳ Ｐゴシック" charset="0"/>
                <a:cs typeface="Century Gothic" charset="0"/>
              </a:rPr>
              <a:t>Pour cette raison, mis à part les ventes au printemps, on se concentre surtout sur les fleurs coupées qui représentent la grande majorité des ventes (les trois-quarts selon certains), de même que sur les plantes pour les différentes fêtes (Noël, St-Valentin, Fête des Mères, etc.).</a:t>
            </a:r>
            <a:endParaRPr lang="fr-CA" sz="1400" dirty="0">
              <a:solidFill>
                <a:srgbClr val="FF0000"/>
              </a:solidFill>
              <a:highlight>
                <a:srgbClr val="FFFF00"/>
              </a:highlight>
              <a:latin typeface="Century Gothic" charset="0"/>
              <a:ea typeface="ＭＳ Ｐゴシック" charset="0"/>
              <a:cs typeface="Century Gothic" charset="0"/>
            </a:endParaRPr>
          </a:p>
        </p:txBody>
      </p:sp>
      <p:sp>
        <p:nvSpPr>
          <p:cNvPr id="9" name="Title 1">
            <a:extLst>
              <a:ext uri="{FF2B5EF4-FFF2-40B4-BE49-F238E27FC236}">
                <a16:creationId xmlns:a16="http://schemas.microsoft.com/office/drawing/2014/main" xmlns="" id="{86BD3D9F-CED4-0D4A-B843-A12BE702A2C0}"/>
              </a:ext>
            </a:extLst>
          </p:cNvPr>
          <p:cNvSpPr txBox="1">
            <a:spLocks/>
          </p:cNvSpPr>
          <p:nvPr/>
        </p:nvSpPr>
        <p:spPr>
          <a:xfrm>
            <a:off x="2574301" y="159779"/>
            <a:ext cx="5310067" cy="1020763"/>
          </a:xfrm>
          <a:prstGeom prst="rect">
            <a:avLst/>
          </a:prstGeom>
          <a:effectLst>
            <a:outerShdw blurRad="50800" dist="38100" dir="2700000" algn="tl" rotWithShape="0">
              <a:srgbClr val="000000">
                <a:alpha val="43000"/>
              </a:srgbClr>
            </a:outerShdw>
          </a:effectLst>
        </p:spPr>
        <p:txBody>
          <a:bodyPr anchor="ctr" anchorCtr="0">
            <a:noAutofit/>
          </a:bodyPr>
          <a:lstStyle>
            <a:lvl1pPr algn="l" defTabSz="457200" rtl="0" eaLnBrk="0" fontAlgn="base" hangingPunct="0">
              <a:spcBef>
                <a:spcPct val="0"/>
              </a:spcBef>
              <a:spcAft>
                <a:spcPct val="0"/>
              </a:spcAft>
              <a:defRPr sz="2800" b="1" kern="1200">
                <a:solidFill>
                  <a:srgbClr val="004274"/>
                </a:solidFill>
                <a:latin typeface="Century Gothic"/>
                <a:ea typeface="ＭＳ Ｐゴシック" pitchFamily="-65" charset="-128"/>
                <a:cs typeface="Century Gothic"/>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defRPr/>
            </a:pPr>
            <a:r>
              <a:rPr lang="fr-CA" sz="2600" dirty="0">
                <a:solidFill>
                  <a:schemeClr val="bg2"/>
                </a:solidFill>
                <a:latin typeface="Century Gothic" panose="020B0502020202020204" pitchFamily="34" charset="0"/>
              </a:rPr>
              <a:t>Les magasins à grande surface et les ventes de végétaux</a:t>
            </a:r>
            <a:endParaRPr lang="fr-CA" sz="2600" dirty="0">
              <a:solidFill>
                <a:schemeClr val="bg2"/>
              </a:solidFill>
            </a:endParaRPr>
          </a:p>
        </p:txBody>
      </p:sp>
    </p:spTree>
    <p:extLst>
      <p:ext uri="{BB962C8B-B14F-4D97-AF65-F5344CB8AC3E}">
        <p14:creationId xmlns:p14="http://schemas.microsoft.com/office/powerpoint/2010/main" val="344761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11</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55776" y="112220"/>
            <a:ext cx="5285283"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Catégories de végétaux </a:t>
            </a:r>
            <a:br>
              <a:rPr lang="fr-CA" sz="2600" dirty="0">
                <a:latin typeface="Century Gothic" charset="0"/>
                <a:cs typeface="ＭＳ Ｐゴシック" charset="0"/>
              </a:rPr>
            </a:br>
            <a:r>
              <a:rPr lang="fr-CA" sz="2600" dirty="0">
                <a:latin typeface="Century Gothic" charset="0"/>
                <a:cs typeface="ＭＳ Ｐゴシック" charset="0"/>
              </a:rPr>
              <a:t>en croissance depuis deux ans </a:t>
            </a:r>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6607960" y="1859239"/>
            <a:ext cx="2356528" cy="1754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600"/>
              </a:spcBef>
              <a:buNone/>
            </a:pPr>
            <a:r>
              <a:rPr lang="fr-CA" sz="1350" dirty="0">
                <a:latin typeface="Century Gothic" charset="0"/>
                <a:ea typeface="ＭＳ Ｐゴシック" charset="0"/>
                <a:cs typeface="Century Gothic" charset="0"/>
              </a:rPr>
              <a:t>Les détaillants ont été invités à préciser parmi les catégories de végétaux vendus, celles qui se distinguent par leur croissance ou leur diminution depuis deux ans. </a:t>
            </a:r>
          </a:p>
          <a:p>
            <a:pPr marL="0" indent="0">
              <a:spcBef>
                <a:spcPts val="600"/>
              </a:spcBef>
              <a:buNone/>
            </a:pPr>
            <a:r>
              <a:rPr lang="fr-CA" sz="1350" dirty="0">
                <a:latin typeface="Century Gothic" charset="0"/>
                <a:ea typeface="ＭＳ Ｐゴシック" charset="0"/>
                <a:cs typeface="Century Gothic" charset="0"/>
              </a:rPr>
              <a:t>Les zones sans couleur dans le tableau indiquent qu’il n’y a pas eu de commentaires spontanés de la part des détaillants interrogés.</a:t>
            </a:r>
          </a:p>
          <a:p>
            <a:pPr marL="0" indent="0">
              <a:spcBef>
                <a:spcPts val="600"/>
              </a:spcBef>
              <a:buNone/>
            </a:pPr>
            <a:endParaRPr lang="fr-CA" sz="1350" dirty="0">
              <a:latin typeface="Century Gothic" charset="0"/>
              <a:ea typeface="ＭＳ Ｐゴシック" charset="0"/>
              <a:cs typeface="Century Gothic" charset="0"/>
            </a:endParaRPr>
          </a:p>
        </p:txBody>
      </p:sp>
      <p:graphicFrame>
        <p:nvGraphicFramePr>
          <p:cNvPr id="6" name="Table 2">
            <a:extLst>
              <a:ext uri="{FF2B5EF4-FFF2-40B4-BE49-F238E27FC236}">
                <a16:creationId xmlns:a16="http://schemas.microsoft.com/office/drawing/2014/main" xmlns="" id="{77AAE0AA-6E3A-5649-BD06-B825CA01CF93}"/>
              </a:ext>
            </a:extLst>
          </p:cNvPr>
          <p:cNvGraphicFramePr>
            <a:graphicFrameLocks noGrp="1"/>
          </p:cNvGraphicFramePr>
          <p:nvPr>
            <p:extLst>
              <p:ext uri="{D42A27DB-BD31-4B8C-83A1-F6EECF244321}">
                <p14:modId xmlns:p14="http://schemas.microsoft.com/office/powerpoint/2010/main" val="4059290003"/>
              </p:ext>
            </p:extLst>
          </p:nvPr>
        </p:nvGraphicFramePr>
        <p:xfrm>
          <a:off x="1505119" y="1858582"/>
          <a:ext cx="2450642" cy="4378730"/>
        </p:xfrm>
        <a:graphic>
          <a:graphicData uri="http://schemas.openxmlformats.org/drawingml/2006/table">
            <a:tbl>
              <a:tblPr firstRow="1" bandRow="1">
                <a:tableStyleId>{5C22544A-7EE6-4342-B048-85BDC9FD1C3A}</a:tableStyleId>
              </a:tblPr>
              <a:tblGrid>
                <a:gridCol w="2450642">
                  <a:extLst>
                    <a:ext uri="{9D8B030D-6E8A-4147-A177-3AD203B41FA5}">
                      <a16:colId xmlns:a16="http://schemas.microsoft.com/office/drawing/2014/main" xmlns="" val="806944463"/>
                    </a:ext>
                  </a:extLst>
                </a:gridCol>
              </a:tblGrid>
              <a:tr h="487660">
                <a:tc>
                  <a:txBody>
                    <a:bodyPr/>
                    <a:lstStyle/>
                    <a:p>
                      <a:r>
                        <a:rPr lang="fr-CA" sz="1050" dirty="0">
                          <a:latin typeface="Century Gothic" panose="020B0502020202020204" pitchFamily="34" charset="0"/>
                        </a:rPr>
                        <a:t>Catégories de végétaux</a:t>
                      </a:r>
                    </a:p>
                    <a:p>
                      <a:r>
                        <a:rPr lang="fr-CA" sz="1050" dirty="0">
                          <a:latin typeface="Century Gothic" panose="020B0502020202020204" pitchFamily="34" charset="0"/>
                        </a:rPr>
                        <a:t/>
                      </a:r>
                      <a:br>
                        <a:rPr lang="fr-CA" sz="1050" dirty="0">
                          <a:latin typeface="Century Gothic" panose="020B0502020202020204" pitchFamily="34" charset="0"/>
                        </a:rPr>
                      </a:br>
                      <a:endParaRPr lang="fr-CA" sz="1050" dirty="0">
                        <a:latin typeface="Century Gothic" panose="020B0502020202020204" pitchFamily="34" charset="0"/>
                      </a:endParaRPr>
                    </a:p>
                  </a:txBody>
                  <a:tcPr/>
                </a:tc>
                <a:extLst>
                  <a:ext uri="{0D108BD9-81ED-4DB2-BD59-A6C34878D82A}">
                    <a16:rowId xmlns:a16="http://schemas.microsoft.com/office/drawing/2014/main" xmlns="" val="31875934"/>
                  </a:ext>
                </a:extLst>
              </a:tr>
              <a:tr h="2867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latin typeface="Century Gothic" panose="020B0502020202020204" pitchFamily="34" charset="0"/>
                        </a:rPr>
                        <a:t>Annuelles à replanter</a:t>
                      </a:r>
                    </a:p>
                  </a:txBody>
                  <a:tcPr/>
                </a:tc>
                <a:extLst>
                  <a:ext uri="{0D108BD9-81ED-4DB2-BD59-A6C34878D82A}">
                    <a16:rowId xmlns:a16="http://schemas.microsoft.com/office/drawing/2014/main" xmlns="" val="377661722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Paniers suspendus</a:t>
                      </a:r>
                    </a:p>
                  </a:txBody>
                  <a:tcPr/>
                </a:tc>
                <a:extLst>
                  <a:ext uri="{0D108BD9-81ED-4DB2-BD59-A6C34878D82A}">
                    <a16:rowId xmlns:a16="http://schemas.microsoft.com/office/drawing/2014/main" xmlns="" val="1314087354"/>
                  </a:ext>
                </a:extLst>
              </a:tr>
              <a:tr h="248765">
                <a:tc>
                  <a:txBody>
                    <a:bodyPr/>
                    <a:lstStyle/>
                    <a:p>
                      <a:pPr marL="268288" marR="0" lvl="0" indent="-268288" algn="l"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Potées fleuries extérieures</a:t>
                      </a:r>
                    </a:p>
                  </a:txBody>
                  <a:tcPr/>
                </a:tc>
                <a:extLst>
                  <a:ext uri="{0D108BD9-81ED-4DB2-BD59-A6C34878D82A}">
                    <a16:rowId xmlns:a16="http://schemas.microsoft.com/office/drawing/2014/main" xmlns="" val="122737305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Pots de patio</a:t>
                      </a:r>
                    </a:p>
                  </a:txBody>
                  <a:tcPr>
                    <a:solidFill>
                      <a:srgbClr val="EAEEF5"/>
                    </a:solidFill>
                  </a:tcPr>
                </a:tc>
                <a:extLst>
                  <a:ext uri="{0D108BD9-81ED-4DB2-BD59-A6C34878D82A}">
                    <a16:rowId xmlns:a16="http://schemas.microsoft.com/office/drawing/2014/main" xmlns="" val="397995755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Plants de légumes</a:t>
                      </a:r>
                    </a:p>
                  </a:txBody>
                  <a:tcPr>
                    <a:solidFill>
                      <a:srgbClr val="D0D9E9"/>
                    </a:solidFill>
                  </a:tcPr>
                </a:tc>
                <a:extLst>
                  <a:ext uri="{0D108BD9-81ED-4DB2-BD59-A6C34878D82A}">
                    <a16:rowId xmlns:a16="http://schemas.microsoft.com/office/drawing/2014/main" xmlns="" val="417467231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Fines herbes</a:t>
                      </a:r>
                    </a:p>
                  </a:txBody>
                  <a:tcPr>
                    <a:solidFill>
                      <a:srgbClr val="EAEEF5"/>
                    </a:solidFill>
                  </a:tcPr>
                </a:tc>
                <a:extLst>
                  <a:ext uri="{0D108BD9-81ED-4DB2-BD59-A6C34878D82A}">
                    <a16:rowId xmlns:a16="http://schemas.microsoft.com/office/drawing/2014/main" xmlns="" val="1636561025"/>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Plantes pour les fêtes</a:t>
                      </a:r>
                    </a:p>
                  </a:txBody>
                  <a:tcPr>
                    <a:solidFill>
                      <a:srgbClr val="D0D9E9"/>
                    </a:solidFill>
                  </a:tcPr>
                </a:tc>
                <a:extLst>
                  <a:ext uri="{0D108BD9-81ED-4DB2-BD59-A6C34878D82A}">
                    <a16:rowId xmlns:a16="http://schemas.microsoft.com/office/drawing/2014/main" xmlns="" val="166219249"/>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Vivaces</a:t>
                      </a:r>
                    </a:p>
                  </a:txBody>
                  <a:tcPr>
                    <a:solidFill>
                      <a:srgbClr val="EAEEF5"/>
                    </a:solidFill>
                  </a:tcPr>
                </a:tc>
                <a:extLst>
                  <a:ext uri="{0D108BD9-81ED-4DB2-BD59-A6C34878D82A}">
                    <a16:rowId xmlns:a16="http://schemas.microsoft.com/office/drawing/2014/main" xmlns="" val="45284859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Arbres</a:t>
                      </a:r>
                    </a:p>
                  </a:txBody>
                  <a:tcPr>
                    <a:solidFill>
                      <a:srgbClr val="D0D9E9"/>
                    </a:solidFill>
                  </a:tcPr>
                </a:tc>
                <a:extLst>
                  <a:ext uri="{0D108BD9-81ED-4DB2-BD59-A6C34878D82A}">
                    <a16:rowId xmlns:a16="http://schemas.microsoft.com/office/drawing/2014/main" xmlns="" val="350402483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Arbres fruitiers</a:t>
                      </a:r>
                    </a:p>
                  </a:txBody>
                  <a:tcPr>
                    <a:solidFill>
                      <a:srgbClr val="EAEEF5"/>
                    </a:solidFill>
                  </a:tcPr>
                </a:tc>
                <a:extLst>
                  <a:ext uri="{0D108BD9-81ED-4DB2-BD59-A6C34878D82A}">
                    <a16:rowId xmlns:a16="http://schemas.microsoft.com/office/drawing/2014/main" xmlns="" val="2228695903"/>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Arbustes</a:t>
                      </a:r>
                    </a:p>
                  </a:txBody>
                  <a:tcPr>
                    <a:solidFill>
                      <a:srgbClr val="D0D9E9"/>
                    </a:solidFill>
                  </a:tcPr>
                </a:tc>
                <a:extLst>
                  <a:ext uri="{0D108BD9-81ED-4DB2-BD59-A6C34878D82A}">
                    <a16:rowId xmlns:a16="http://schemas.microsoft.com/office/drawing/2014/main" xmlns="" val="1620629226"/>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Arbustes à petits fruits</a:t>
                      </a:r>
                    </a:p>
                  </a:txBody>
                  <a:tcPr>
                    <a:solidFill>
                      <a:srgbClr val="EAEEF5"/>
                    </a:solidFill>
                  </a:tcPr>
                </a:tc>
                <a:extLst>
                  <a:ext uri="{0D108BD9-81ED-4DB2-BD59-A6C34878D82A}">
                    <a16:rowId xmlns:a16="http://schemas.microsoft.com/office/drawing/2014/main" xmlns="" val="2517694354"/>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Rosiers</a:t>
                      </a:r>
                    </a:p>
                  </a:txBody>
                  <a:tcPr>
                    <a:solidFill>
                      <a:srgbClr val="D0D9E9"/>
                    </a:solidFill>
                  </a:tcPr>
                </a:tc>
                <a:extLst>
                  <a:ext uri="{0D108BD9-81ED-4DB2-BD59-A6C34878D82A}">
                    <a16:rowId xmlns:a16="http://schemas.microsoft.com/office/drawing/2014/main" xmlns="" val="30008097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Plantes tropicales</a:t>
                      </a:r>
                    </a:p>
                  </a:txBody>
                  <a:tcPr>
                    <a:solidFill>
                      <a:srgbClr val="EAEEF5"/>
                    </a:solidFill>
                  </a:tcPr>
                </a:tc>
                <a:extLst>
                  <a:ext uri="{0D108BD9-81ED-4DB2-BD59-A6C34878D82A}">
                    <a16:rowId xmlns:a16="http://schemas.microsoft.com/office/drawing/2014/main" xmlns="" val="219927009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Fleurs coupées</a:t>
                      </a:r>
                    </a:p>
                  </a:txBody>
                  <a:tcPr>
                    <a:solidFill>
                      <a:srgbClr val="D0D9E9"/>
                    </a:solidFill>
                  </a:tcPr>
                </a:tc>
                <a:extLst>
                  <a:ext uri="{0D108BD9-81ED-4DB2-BD59-A6C34878D82A}">
                    <a16:rowId xmlns:a16="http://schemas.microsoft.com/office/drawing/2014/main" xmlns="" val="3131751149"/>
                  </a:ext>
                </a:extLst>
              </a:tr>
            </a:tbl>
          </a:graphicData>
        </a:graphic>
      </p:graphicFrame>
      <p:graphicFrame>
        <p:nvGraphicFramePr>
          <p:cNvPr id="8" name="Table 2">
            <a:extLst>
              <a:ext uri="{FF2B5EF4-FFF2-40B4-BE49-F238E27FC236}">
                <a16:creationId xmlns:a16="http://schemas.microsoft.com/office/drawing/2014/main" xmlns="" id="{C9830D10-0DB8-5F41-8026-CBB30EBEADC8}"/>
              </a:ext>
            </a:extLst>
          </p:cNvPr>
          <p:cNvGraphicFramePr>
            <a:graphicFrameLocks noGrp="1"/>
          </p:cNvGraphicFramePr>
          <p:nvPr>
            <p:extLst>
              <p:ext uri="{D42A27DB-BD31-4B8C-83A1-F6EECF244321}">
                <p14:modId xmlns:p14="http://schemas.microsoft.com/office/powerpoint/2010/main" val="710990513"/>
              </p:ext>
            </p:extLst>
          </p:nvPr>
        </p:nvGraphicFramePr>
        <p:xfrm>
          <a:off x="4047505" y="1858582"/>
          <a:ext cx="1335568" cy="4378730"/>
        </p:xfrm>
        <a:graphic>
          <a:graphicData uri="http://schemas.openxmlformats.org/drawingml/2006/table">
            <a:tbl>
              <a:tblPr firstRow="1" bandRow="1">
                <a:tableStyleId>{5C22544A-7EE6-4342-B048-85BDC9FD1C3A}</a:tableStyleId>
              </a:tblPr>
              <a:tblGrid>
                <a:gridCol w="333892">
                  <a:extLst>
                    <a:ext uri="{9D8B030D-6E8A-4147-A177-3AD203B41FA5}">
                      <a16:colId xmlns:a16="http://schemas.microsoft.com/office/drawing/2014/main" xmlns="" val="1376947098"/>
                    </a:ext>
                  </a:extLst>
                </a:gridCol>
                <a:gridCol w="333892">
                  <a:extLst>
                    <a:ext uri="{9D8B030D-6E8A-4147-A177-3AD203B41FA5}">
                      <a16:colId xmlns:a16="http://schemas.microsoft.com/office/drawing/2014/main" xmlns="" val="4008238651"/>
                    </a:ext>
                  </a:extLst>
                </a:gridCol>
                <a:gridCol w="333892">
                  <a:extLst>
                    <a:ext uri="{9D8B030D-6E8A-4147-A177-3AD203B41FA5}">
                      <a16:colId xmlns:a16="http://schemas.microsoft.com/office/drawing/2014/main" xmlns="" val="3126339498"/>
                    </a:ext>
                  </a:extLst>
                </a:gridCol>
                <a:gridCol w="333892">
                  <a:extLst>
                    <a:ext uri="{9D8B030D-6E8A-4147-A177-3AD203B41FA5}">
                      <a16:colId xmlns:a16="http://schemas.microsoft.com/office/drawing/2014/main" xmlns="" val="4230468467"/>
                    </a:ext>
                  </a:extLst>
                </a:gridCol>
              </a:tblGrid>
              <a:tr h="487660">
                <a:tc gridSpan="4">
                  <a:txBody>
                    <a:bodyPr/>
                    <a:lstStyle/>
                    <a:p>
                      <a:pPr algn="ctr"/>
                      <a:r>
                        <a:rPr lang="fr-CA" sz="1050" b="1" dirty="0">
                          <a:latin typeface="Century Gothic" panose="020B0502020202020204" pitchFamily="34" charset="0"/>
                        </a:rPr>
                        <a:t>Généralistes/ quincailleries</a:t>
                      </a:r>
                      <a:endParaRPr lang="fr-CA" sz="1050" b="0" dirty="0">
                        <a:latin typeface="Century Gothic" panose="020B0502020202020204" pitchFamily="34" charset="0"/>
                      </a:endParaRPr>
                    </a:p>
                    <a:p>
                      <a:pPr algn="ctr"/>
                      <a:r>
                        <a:rPr lang="fr-CA" sz="1050" b="0" dirty="0">
                          <a:latin typeface="Century Gothic" panose="020B0502020202020204" pitchFamily="34" charset="0"/>
                        </a:rPr>
                        <a:t>(n = 4)</a:t>
                      </a:r>
                      <a:endParaRPr lang="fr-CA" sz="1050" b="1"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extLst>
                  <a:ext uri="{0D108BD9-81ED-4DB2-BD59-A6C34878D82A}">
                    <a16:rowId xmlns:a16="http://schemas.microsoft.com/office/drawing/2014/main" xmlns="" val="31875934"/>
                  </a:ext>
                </a:extLst>
              </a:tr>
              <a:tr h="286790">
                <a:tc>
                  <a:txBody>
                    <a:bodyPr/>
                    <a:lstStyle/>
                    <a:p>
                      <a:pPr lvl="0" algn="ctr"/>
                      <a:endParaRPr lang="fr-CA" sz="1050" b="0" dirty="0">
                        <a:latin typeface="Century Gothic" panose="020B0502020202020204" pitchFamily="34" charset="0"/>
                      </a:endParaRPr>
                    </a:p>
                  </a:txBody>
                  <a:tcPr>
                    <a:solidFill>
                      <a:srgbClr val="95CB00"/>
                    </a:solidFill>
                  </a:tcPr>
                </a:tc>
                <a:tc>
                  <a:txBody>
                    <a:bodyPr/>
                    <a:lstStyle/>
                    <a:p>
                      <a:pPr algn="ctr"/>
                      <a:endParaRPr lang="fr-CA" sz="1050" dirty="0">
                        <a:latin typeface="Century Gothic" panose="020B0502020202020204" pitchFamily="34" charset="0"/>
                      </a:endParaRPr>
                    </a:p>
                  </a:txBody>
                  <a:tcPr>
                    <a:solidFill>
                      <a:srgbClr val="95CB00"/>
                    </a:solidFill>
                  </a:tcPr>
                </a:tc>
                <a:tc>
                  <a:txBody>
                    <a:bodyPr/>
                    <a:lstStyle/>
                    <a:p>
                      <a:pPr algn="ctr"/>
                      <a:endParaRPr lang="fr-CA" sz="1050" dirty="0">
                        <a:latin typeface="Century Gothic" panose="020B0502020202020204" pitchFamily="34" charset="0"/>
                      </a:endParaRPr>
                    </a:p>
                  </a:txBody>
                  <a:tcPr>
                    <a:solidFill>
                      <a:schemeClr val="tx1"/>
                    </a:solidFill>
                  </a:tcPr>
                </a:tc>
                <a:tc>
                  <a:txBody>
                    <a:bodyPr/>
                    <a:lstStyle/>
                    <a:p>
                      <a:pPr algn="ct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776617220"/>
                  </a:ext>
                </a:extLst>
              </a:tr>
              <a:tr h="2487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314087354"/>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227373050"/>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979957550"/>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4174672312"/>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636561025"/>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66219249"/>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452848592"/>
                  </a:ext>
                </a:extLst>
              </a:tr>
              <a:tr h="248765">
                <a:tc>
                  <a:txBody>
                    <a:bodyPr/>
                    <a:lstStyle/>
                    <a:p>
                      <a:pPr lvl="0" algn="ctr"/>
                      <a:endParaRPr lang="fr-CA" sz="1050" dirty="0">
                        <a:latin typeface="Century Gothic" panose="020B0502020202020204" pitchFamily="34" charset="0"/>
                      </a:endParaRPr>
                    </a:p>
                  </a:txBody>
                  <a:tcP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504024832"/>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2228695903"/>
                  </a:ext>
                </a:extLst>
              </a:tr>
              <a:tr h="248765">
                <a:tc>
                  <a:txBody>
                    <a:bodyPr/>
                    <a:lstStyle/>
                    <a:p>
                      <a:pPr lvl="0" algn="ctr"/>
                      <a:endParaRPr lang="fr-CA" sz="1050" dirty="0">
                        <a:latin typeface="Century Gothic" panose="020B0502020202020204" pitchFamily="34" charset="0"/>
                      </a:endParaRPr>
                    </a:p>
                  </a:txBody>
                  <a:tcP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620629226"/>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2517694354"/>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00080972"/>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180857250"/>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2660129432"/>
                  </a:ext>
                </a:extLst>
              </a:tr>
            </a:tbl>
          </a:graphicData>
        </a:graphic>
      </p:graphicFrame>
      <p:graphicFrame>
        <p:nvGraphicFramePr>
          <p:cNvPr id="9" name="Table 2">
            <a:extLst>
              <a:ext uri="{FF2B5EF4-FFF2-40B4-BE49-F238E27FC236}">
                <a16:creationId xmlns:a16="http://schemas.microsoft.com/office/drawing/2014/main" xmlns="" id="{24547168-65D2-5C4B-9695-E2A31615BF63}"/>
              </a:ext>
            </a:extLst>
          </p:cNvPr>
          <p:cNvGraphicFramePr>
            <a:graphicFrameLocks noGrp="1"/>
          </p:cNvGraphicFramePr>
          <p:nvPr>
            <p:extLst>
              <p:ext uri="{D42A27DB-BD31-4B8C-83A1-F6EECF244321}">
                <p14:modId xmlns:p14="http://schemas.microsoft.com/office/powerpoint/2010/main" val="3631579442"/>
              </p:ext>
            </p:extLst>
          </p:nvPr>
        </p:nvGraphicFramePr>
        <p:xfrm>
          <a:off x="5474817" y="1858582"/>
          <a:ext cx="1041399" cy="4378730"/>
        </p:xfrm>
        <a:graphic>
          <a:graphicData uri="http://schemas.openxmlformats.org/drawingml/2006/table">
            <a:tbl>
              <a:tblPr firstRow="1" bandRow="1">
                <a:tableStyleId>{5C22544A-7EE6-4342-B048-85BDC9FD1C3A}</a:tableStyleId>
              </a:tblPr>
              <a:tblGrid>
                <a:gridCol w="347133">
                  <a:extLst>
                    <a:ext uri="{9D8B030D-6E8A-4147-A177-3AD203B41FA5}">
                      <a16:colId xmlns:a16="http://schemas.microsoft.com/office/drawing/2014/main" xmlns="" val="1376947098"/>
                    </a:ext>
                  </a:extLst>
                </a:gridCol>
                <a:gridCol w="347133">
                  <a:extLst>
                    <a:ext uri="{9D8B030D-6E8A-4147-A177-3AD203B41FA5}">
                      <a16:colId xmlns:a16="http://schemas.microsoft.com/office/drawing/2014/main" xmlns="" val="4008238651"/>
                    </a:ext>
                  </a:extLst>
                </a:gridCol>
                <a:gridCol w="347133">
                  <a:extLst>
                    <a:ext uri="{9D8B030D-6E8A-4147-A177-3AD203B41FA5}">
                      <a16:colId xmlns:a16="http://schemas.microsoft.com/office/drawing/2014/main" xmlns="" val="3126339498"/>
                    </a:ext>
                  </a:extLst>
                </a:gridCol>
              </a:tblGrid>
              <a:tr h="487660">
                <a:tc gridSpan="3">
                  <a:txBody>
                    <a:bodyPr/>
                    <a:lstStyle/>
                    <a:p>
                      <a:pPr algn="ctr"/>
                      <a:r>
                        <a:rPr lang="fr-CA" sz="1050" b="1" dirty="0">
                          <a:latin typeface="Century Gothic" panose="020B0502020202020204" pitchFamily="34" charset="0"/>
                        </a:rPr>
                        <a:t>Détaillants alimentaires</a:t>
                      </a:r>
                      <a:endParaRPr lang="fr-CA" sz="1050" b="0" dirty="0">
                        <a:latin typeface="Century Gothic" panose="020B0502020202020204" pitchFamily="34" charset="0"/>
                      </a:endParaRPr>
                    </a:p>
                    <a:p>
                      <a:pPr algn="ctr"/>
                      <a:r>
                        <a:rPr lang="fr-CA" sz="1050" b="0" dirty="0">
                          <a:latin typeface="Century Gothic" panose="020B0502020202020204" pitchFamily="34" charset="0"/>
                        </a:rPr>
                        <a:t>(n = 3)</a:t>
                      </a:r>
                      <a:endParaRPr lang="fr-CA" sz="1050" b="1"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extLst>
                  <a:ext uri="{0D108BD9-81ED-4DB2-BD59-A6C34878D82A}">
                    <a16:rowId xmlns:a16="http://schemas.microsoft.com/office/drawing/2014/main" xmlns="" val="31875934"/>
                  </a:ext>
                </a:extLst>
              </a:tr>
              <a:tr h="286790">
                <a:tc>
                  <a:txBody>
                    <a:bodyPr/>
                    <a:lstStyle/>
                    <a:p>
                      <a:pPr lvl="0" algn="ctr"/>
                      <a:endParaRPr lang="fr-CA" sz="1050" b="0" dirty="0">
                        <a:latin typeface="Century Gothic" panose="020B0502020202020204" pitchFamily="34" charset="0"/>
                      </a:endParaRPr>
                    </a:p>
                  </a:txBody>
                  <a:tcPr>
                    <a:solidFill>
                      <a:schemeClr val="tx1"/>
                    </a:solidFill>
                  </a:tcPr>
                </a:tc>
                <a:tc>
                  <a:txBody>
                    <a:bodyPr/>
                    <a:lstStyle/>
                    <a:p>
                      <a:pPr algn="ctr"/>
                      <a:endParaRPr lang="fr-CA" sz="1050" dirty="0">
                        <a:latin typeface="Century Gothic" panose="020B0502020202020204" pitchFamily="34" charset="0"/>
                      </a:endParaRPr>
                    </a:p>
                  </a:txBody>
                  <a:tcPr>
                    <a:solidFill>
                      <a:schemeClr val="tx1"/>
                    </a:solidFill>
                  </a:tcPr>
                </a:tc>
                <a:tc>
                  <a:txBody>
                    <a:bodyPr/>
                    <a:lstStyle/>
                    <a:p>
                      <a:pPr algn="ct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776617220"/>
                  </a:ext>
                </a:extLst>
              </a:tr>
              <a:tr h="2487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314087354"/>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227373050"/>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979957550"/>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4174672312"/>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636561025"/>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66219249"/>
                  </a:ext>
                </a:extLst>
              </a:tr>
              <a:tr h="248765">
                <a:tc>
                  <a:txBody>
                    <a:bodyPr/>
                    <a:lstStyle/>
                    <a:p>
                      <a:pPr lvl="0" algn="ct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452848592"/>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504024832"/>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2228695903"/>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1620629226"/>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2517694354"/>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00080972"/>
                  </a:ext>
                </a:extLst>
              </a:tr>
              <a:tr h="248765">
                <a:tc>
                  <a:txBody>
                    <a:bodyPr/>
                    <a:lstStyle/>
                    <a:p>
                      <a:pPr lvl="0" algn="ct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2022854800"/>
                  </a:ext>
                </a:extLst>
              </a:tr>
              <a:tr h="248765">
                <a:tc>
                  <a:txBody>
                    <a:bodyPr/>
                    <a:lstStyle/>
                    <a:p>
                      <a:pPr lvl="0" algn="ctr"/>
                      <a:endParaRPr lang="fr-CA" sz="1050" dirty="0">
                        <a:highlight>
                          <a:srgbClr val="95CB00"/>
                        </a:highlight>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320845257"/>
                  </a:ext>
                </a:extLst>
              </a:tr>
            </a:tbl>
          </a:graphicData>
        </a:graphic>
      </p:graphicFrame>
      <p:sp>
        <p:nvSpPr>
          <p:cNvPr id="2" name="ZoneTexte 1">
            <a:extLst>
              <a:ext uri="{FF2B5EF4-FFF2-40B4-BE49-F238E27FC236}">
                <a16:creationId xmlns:a16="http://schemas.microsoft.com/office/drawing/2014/main" xmlns="" id="{AD9177BB-126D-9F44-B5F1-DFEDF24E471C}"/>
              </a:ext>
            </a:extLst>
          </p:cNvPr>
          <p:cNvSpPr txBox="1"/>
          <p:nvPr/>
        </p:nvSpPr>
        <p:spPr>
          <a:xfrm>
            <a:off x="6772917" y="5301208"/>
            <a:ext cx="864096" cy="246221"/>
          </a:xfrm>
          <a:prstGeom prst="rect">
            <a:avLst/>
          </a:prstGeom>
          <a:noFill/>
        </p:spPr>
        <p:txBody>
          <a:bodyPr wrap="square" rtlCol="0">
            <a:spAutoFit/>
          </a:bodyPr>
          <a:lstStyle/>
          <a:p>
            <a:r>
              <a:rPr lang="fr-CA" sz="1000" b="1" dirty="0">
                <a:solidFill>
                  <a:schemeClr val="bg2"/>
                </a:solidFill>
                <a:latin typeface="Century Gothic" panose="020B0502020202020204" pitchFamily="34" charset="0"/>
              </a:rPr>
              <a:t>Légende</a:t>
            </a:r>
          </a:p>
        </p:txBody>
      </p:sp>
      <p:sp>
        <p:nvSpPr>
          <p:cNvPr id="3" name="ZoneTexte 2">
            <a:extLst>
              <a:ext uri="{FF2B5EF4-FFF2-40B4-BE49-F238E27FC236}">
                <a16:creationId xmlns:a16="http://schemas.microsoft.com/office/drawing/2014/main" xmlns="" id="{AB19DBA3-18FA-7D46-A76F-3C4CB52B978E}"/>
              </a:ext>
            </a:extLst>
          </p:cNvPr>
          <p:cNvSpPr txBox="1"/>
          <p:nvPr/>
        </p:nvSpPr>
        <p:spPr>
          <a:xfrm>
            <a:off x="6876256" y="5584013"/>
            <a:ext cx="216024" cy="215444"/>
          </a:xfrm>
          <a:prstGeom prst="rect">
            <a:avLst/>
          </a:prstGeom>
          <a:solidFill>
            <a:srgbClr val="95CB00"/>
          </a:solidFill>
          <a:ln>
            <a:solidFill>
              <a:schemeClr val="bg1"/>
            </a:solidFill>
          </a:ln>
        </p:spPr>
        <p:txBody>
          <a:bodyPr wrap="square" rtlCol="0">
            <a:spAutoFit/>
          </a:bodyPr>
          <a:lstStyle/>
          <a:p>
            <a:endParaRPr lang="fr-CA" sz="800" dirty="0">
              <a:latin typeface="Century Gothic" panose="020B0502020202020204" pitchFamily="34" charset="0"/>
            </a:endParaRPr>
          </a:p>
        </p:txBody>
      </p:sp>
      <p:sp>
        <p:nvSpPr>
          <p:cNvPr id="13" name="ZoneTexte 12">
            <a:extLst>
              <a:ext uri="{FF2B5EF4-FFF2-40B4-BE49-F238E27FC236}">
                <a16:creationId xmlns:a16="http://schemas.microsoft.com/office/drawing/2014/main" xmlns="" id="{D3EB5CF0-54EC-7849-B134-B61868A28E73}"/>
              </a:ext>
            </a:extLst>
          </p:cNvPr>
          <p:cNvSpPr txBox="1"/>
          <p:nvPr/>
        </p:nvSpPr>
        <p:spPr>
          <a:xfrm>
            <a:off x="7164288" y="5584013"/>
            <a:ext cx="1155304" cy="246221"/>
          </a:xfrm>
          <a:prstGeom prst="rect">
            <a:avLst/>
          </a:prstGeom>
          <a:noFill/>
        </p:spPr>
        <p:txBody>
          <a:bodyPr wrap="square" rtlCol="0">
            <a:spAutoFit/>
          </a:bodyPr>
          <a:lstStyle/>
          <a:p>
            <a:r>
              <a:rPr lang="fr-CA" sz="1000" i="1" dirty="0">
                <a:solidFill>
                  <a:schemeClr val="bg2"/>
                </a:solidFill>
                <a:latin typeface="Century Gothic" panose="020B0502020202020204" pitchFamily="34" charset="0"/>
              </a:rPr>
              <a:t>Croissance</a:t>
            </a:r>
          </a:p>
        </p:txBody>
      </p:sp>
      <p:sp>
        <p:nvSpPr>
          <p:cNvPr id="16" name="ZoneTexte 15">
            <a:extLst>
              <a:ext uri="{FF2B5EF4-FFF2-40B4-BE49-F238E27FC236}">
                <a16:creationId xmlns:a16="http://schemas.microsoft.com/office/drawing/2014/main" xmlns="" id="{A6052BB0-70A8-AE4C-BB34-9E030D7FB86B}"/>
              </a:ext>
            </a:extLst>
          </p:cNvPr>
          <p:cNvSpPr txBox="1"/>
          <p:nvPr/>
        </p:nvSpPr>
        <p:spPr>
          <a:xfrm>
            <a:off x="1403648" y="1340768"/>
            <a:ext cx="5328592" cy="461665"/>
          </a:xfrm>
          <a:prstGeom prst="rect">
            <a:avLst/>
          </a:prstGeom>
          <a:noFill/>
        </p:spPr>
        <p:txBody>
          <a:bodyPr wrap="square" rtlCol="0">
            <a:spAutoFit/>
          </a:bodyPr>
          <a:lstStyle/>
          <a:p>
            <a:pPr marL="803275" indent="-803275">
              <a:tabLst>
                <a:tab pos="842963" algn="l"/>
              </a:tabLst>
            </a:pPr>
            <a:r>
              <a:rPr lang="fr-CA" sz="1200" i="1" dirty="0">
                <a:solidFill>
                  <a:schemeClr val="bg2"/>
                </a:solidFill>
                <a:latin typeface="Century Gothic" panose="020B0502020202020204" pitchFamily="34" charset="0"/>
              </a:rPr>
              <a:t>Tableau 3- Les catégories de végétaux en croissance et en diminution dans les chaînes au Québec depuis deux ans </a:t>
            </a:r>
          </a:p>
        </p:txBody>
      </p:sp>
      <p:sp>
        <p:nvSpPr>
          <p:cNvPr id="19" name="ZoneTexte 18">
            <a:extLst>
              <a:ext uri="{FF2B5EF4-FFF2-40B4-BE49-F238E27FC236}">
                <a16:creationId xmlns:a16="http://schemas.microsoft.com/office/drawing/2014/main" xmlns="" id="{52A82F19-985C-0547-A138-296EA771D740}"/>
              </a:ext>
            </a:extLst>
          </p:cNvPr>
          <p:cNvSpPr txBox="1"/>
          <p:nvPr/>
        </p:nvSpPr>
        <p:spPr>
          <a:xfrm>
            <a:off x="6876256" y="5872625"/>
            <a:ext cx="216024" cy="215444"/>
          </a:xfrm>
          <a:prstGeom prst="rect">
            <a:avLst/>
          </a:prstGeom>
          <a:solidFill>
            <a:srgbClr val="FF0000"/>
          </a:solidFill>
          <a:ln>
            <a:solidFill>
              <a:schemeClr val="bg1"/>
            </a:solidFill>
          </a:ln>
        </p:spPr>
        <p:txBody>
          <a:bodyPr wrap="square" rtlCol="0">
            <a:spAutoFit/>
          </a:bodyPr>
          <a:lstStyle/>
          <a:p>
            <a:endParaRPr lang="fr-CA" sz="800" dirty="0">
              <a:latin typeface="Century Gothic" panose="020B0502020202020204" pitchFamily="34" charset="0"/>
            </a:endParaRPr>
          </a:p>
        </p:txBody>
      </p:sp>
      <p:sp>
        <p:nvSpPr>
          <p:cNvPr id="20" name="ZoneTexte 19">
            <a:extLst>
              <a:ext uri="{FF2B5EF4-FFF2-40B4-BE49-F238E27FC236}">
                <a16:creationId xmlns:a16="http://schemas.microsoft.com/office/drawing/2014/main" xmlns="" id="{36E0DD24-6041-1745-BCC7-404DB1294784}"/>
              </a:ext>
            </a:extLst>
          </p:cNvPr>
          <p:cNvSpPr txBox="1"/>
          <p:nvPr/>
        </p:nvSpPr>
        <p:spPr>
          <a:xfrm>
            <a:off x="7164288" y="5872045"/>
            <a:ext cx="1155304" cy="246221"/>
          </a:xfrm>
          <a:prstGeom prst="rect">
            <a:avLst/>
          </a:prstGeom>
          <a:noFill/>
        </p:spPr>
        <p:txBody>
          <a:bodyPr wrap="square" rtlCol="0">
            <a:spAutoFit/>
          </a:bodyPr>
          <a:lstStyle/>
          <a:p>
            <a:r>
              <a:rPr lang="fr-CA" sz="1000" i="1" dirty="0">
                <a:solidFill>
                  <a:schemeClr val="bg2"/>
                </a:solidFill>
                <a:latin typeface="Century Gothic" panose="020B0502020202020204" pitchFamily="34" charset="0"/>
              </a:rPr>
              <a:t>Diminution</a:t>
            </a:r>
          </a:p>
        </p:txBody>
      </p:sp>
    </p:spTree>
    <p:extLst>
      <p:ext uri="{BB962C8B-B14F-4D97-AF65-F5344CB8AC3E}">
        <p14:creationId xmlns:p14="http://schemas.microsoft.com/office/powerpoint/2010/main" val="481851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12</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55776" y="112220"/>
            <a:ext cx="5285283"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Catégories de végétaux </a:t>
            </a:r>
            <a:br>
              <a:rPr lang="fr-CA" sz="2600" dirty="0">
                <a:latin typeface="Century Gothic" charset="0"/>
                <a:cs typeface="ＭＳ Ｐゴシック" charset="0"/>
              </a:rPr>
            </a:br>
            <a:r>
              <a:rPr lang="fr-CA" sz="2600" dirty="0">
                <a:latin typeface="Century Gothic" charset="0"/>
                <a:cs typeface="ＭＳ Ｐゴシック" charset="0"/>
              </a:rPr>
              <a:t>en croissance depuis deux ans </a:t>
            </a:r>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467544" y="1916832"/>
            <a:ext cx="8496944" cy="35825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600"/>
              </a:spcBef>
              <a:buNone/>
            </a:pPr>
            <a:r>
              <a:rPr lang="fr-CA" sz="1350" dirty="0">
                <a:latin typeface="Century Gothic" charset="0"/>
                <a:ea typeface="ＭＳ Ｐゴシック" charset="0"/>
                <a:cs typeface="Century Gothic" charset="0"/>
              </a:rPr>
              <a:t>Pour deux détaillants alimentaires, la croissance a surtout été concentrée au niveau des fleurs coupées. Pour un de ceux-ci cependant, les potées fleuries, les plants de fines herbes, les plants pour les différentes fêtes et les vivaces ont aussi été en croissance.</a:t>
            </a:r>
          </a:p>
          <a:p>
            <a:pPr marL="0" indent="0">
              <a:spcBef>
                <a:spcPts val="600"/>
              </a:spcBef>
              <a:buNone/>
            </a:pPr>
            <a:r>
              <a:rPr lang="fr-CA" sz="1350" dirty="0">
                <a:latin typeface="Century Gothic" charset="0"/>
                <a:ea typeface="ＭＳ Ｐゴシック" charset="0"/>
                <a:cs typeface="Century Gothic" charset="0"/>
              </a:rPr>
              <a:t>Pour les détaillants généraliste/quincailleries interrogés, on observe une bonne croissance un peu partout, tandis que certaines catégories stagnent ou déclinent : plantes pour les différentes fêtes, arbres, arbres fruitiers, arbustes et rosiers. </a:t>
            </a:r>
          </a:p>
        </p:txBody>
      </p:sp>
    </p:spTree>
    <p:extLst>
      <p:ext uri="{BB962C8B-B14F-4D97-AF65-F5344CB8AC3E}">
        <p14:creationId xmlns:p14="http://schemas.microsoft.com/office/powerpoint/2010/main" val="19746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55976" y="6407150"/>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13</a:t>
            </a:fld>
            <a:endParaRPr lang="en-GB" sz="1100" dirty="0">
              <a:latin typeface="Century Gothic" charset="0"/>
            </a:endParaRPr>
          </a:p>
        </p:txBody>
      </p:sp>
      <p:sp>
        <p:nvSpPr>
          <p:cNvPr id="13314" name="TextBox 4"/>
          <p:cNvSpPr txBox="1">
            <a:spLocks noChangeArrowheads="1"/>
          </p:cNvSpPr>
          <p:nvPr/>
        </p:nvSpPr>
        <p:spPr bwMode="auto">
          <a:xfrm>
            <a:off x="9825307" y="199880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30704" y="105538"/>
            <a:ext cx="4925243"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L’allongement de la saison</a:t>
            </a:r>
            <a:br>
              <a:rPr lang="fr-CA" sz="2600" dirty="0">
                <a:latin typeface="Century Gothic" charset="0"/>
                <a:cs typeface="ＭＳ Ｐゴシック" charset="0"/>
              </a:rPr>
            </a:br>
            <a:r>
              <a:rPr lang="fr-CA" sz="2600" b="0" dirty="0">
                <a:latin typeface="Century Gothic" charset="0"/>
                <a:cs typeface="ＭＳ Ｐゴシック" charset="0"/>
              </a:rPr>
              <a:t>Généraliste/quincailleries</a:t>
            </a:r>
          </a:p>
        </p:txBody>
      </p:sp>
      <p:sp>
        <p:nvSpPr>
          <p:cNvPr id="4" name="Espace réservé du contenu 3">
            <a:extLst>
              <a:ext uri="{FF2B5EF4-FFF2-40B4-BE49-F238E27FC236}">
                <a16:creationId xmlns:a16="http://schemas.microsoft.com/office/drawing/2014/main" xmlns="" id="{D526CC2D-F53D-5C4B-AF60-25B4790CB5D3}"/>
              </a:ext>
            </a:extLst>
          </p:cNvPr>
          <p:cNvSpPr>
            <a:spLocks noGrp="1"/>
          </p:cNvSpPr>
          <p:nvPr>
            <p:ph idx="1"/>
          </p:nvPr>
        </p:nvSpPr>
        <p:spPr>
          <a:xfrm>
            <a:off x="481118" y="1746879"/>
            <a:ext cx="8195338" cy="962041"/>
          </a:xfrm>
        </p:spPr>
        <p:txBody>
          <a:bodyPr>
            <a:noAutofit/>
          </a:bodyPr>
          <a:lstStyle/>
          <a:p>
            <a:pPr marL="0" indent="0">
              <a:buNone/>
            </a:pPr>
            <a:r>
              <a:rPr lang="fr-CA" sz="1400" dirty="0"/>
              <a:t>L’information des prochaines pages concerne spécifiquement les détaillants généraliste/ quincailleries interrogées. (Une section relative aux détaillants alimentaires suit ensuite). </a:t>
            </a:r>
          </a:p>
          <a:p>
            <a:pPr marL="0" indent="0">
              <a:buNone/>
            </a:pPr>
            <a:r>
              <a:rPr lang="fr-CA" sz="1400" dirty="0"/>
              <a:t>La plupart des détaillants généraliste/quincailleries interrogés observent à divers degrés un allongement de la saison de vente de végétaux extérieurs depuis les dernières années. </a:t>
            </a:r>
          </a:p>
          <a:p>
            <a:pPr marL="0" indent="0">
              <a:buNone/>
            </a:pPr>
            <a:endParaRPr lang="fr-CA" sz="1400" dirty="0"/>
          </a:p>
          <a:p>
            <a:pPr marL="0" indent="0">
              <a:buNone/>
            </a:pPr>
            <a:r>
              <a:rPr lang="fr-CA" sz="1400" dirty="0"/>
              <a:t>Le schéma de la page suivante permet de distinguer la période de vente des détaillants avec centres jardins, les catégories de végétaux mis en marché, les enjeux et les opportunités.</a:t>
            </a:r>
          </a:p>
        </p:txBody>
      </p:sp>
    </p:spTree>
    <p:extLst>
      <p:ext uri="{BB962C8B-B14F-4D97-AF65-F5344CB8AC3E}">
        <p14:creationId xmlns:p14="http://schemas.microsoft.com/office/powerpoint/2010/main" val="249140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55976" y="6407150"/>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14</a:t>
            </a:fld>
            <a:endParaRPr lang="en-GB" sz="1100" dirty="0">
              <a:latin typeface="Century Gothic" charset="0"/>
            </a:endParaRPr>
          </a:p>
        </p:txBody>
      </p:sp>
      <p:sp>
        <p:nvSpPr>
          <p:cNvPr id="13314" name="TextBox 4"/>
          <p:cNvSpPr txBox="1">
            <a:spLocks noChangeArrowheads="1"/>
          </p:cNvSpPr>
          <p:nvPr/>
        </p:nvSpPr>
        <p:spPr bwMode="auto">
          <a:xfrm>
            <a:off x="9825307" y="199880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30704" y="105538"/>
            <a:ext cx="4925243"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L’allongement de la saison</a:t>
            </a:r>
            <a:br>
              <a:rPr lang="fr-CA" sz="2600" dirty="0">
                <a:latin typeface="Century Gothic" charset="0"/>
                <a:cs typeface="ＭＳ Ｐゴシック" charset="0"/>
              </a:rPr>
            </a:br>
            <a:r>
              <a:rPr lang="fr-CA" sz="2600" b="0" dirty="0">
                <a:latin typeface="Century Gothic" charset="0"/>
                <a:cs typeface="ＭＳ Ｐゴシック" charset="0"/>
              </a:rPr>
              <a:t>Généraliste/quincailleries</a:t>
            </a:r>
          </a:p>
        </p:txBody>
      </p:sp>
      <p:sp>
        <p:nvSpPr>
          <p:cNvPr id="6" name="ZoneTexte 5">
            <a:extLst>
              <a:ext uri="{FF2B5EF4-FFF2-40B4-BE49-F238E27FC236}">
                <a16:creationId xmlns:a16="http://schemas.microsoft.com/office/drawing/2014/main" xmlns="" id="{F18F3F57-5C81-BE41-A924-356BD7DF8F18}"/>
              </a:ext>
            </a:extLst>
          </p:cNvPr>
          <p:cNvSpPr txBox="1"/>
          <p:nvPr/>
        </p:nvSpPr>
        <p:spPr>
          <a:xfrm>
            <a:off x="467544" y="1484784"/>
            <a:ext cx="7371530" cy="461665"/>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Schéma 1- L’allongement de la saison parmi les chaînes avec centres jardins; enjeux et opportunités</a:t>
            </a:r>
          </a:p>
        </p:txBody>
      </p:sp>
      <p:cxnSp>
        <p:nvCxnSpPr>
          <p:cNvPr id="3" name="Connecteur droit 2">
            <a:extLst>
              <a:ext uri="{FF2B5EF4-FFF2-40B4-BE49-F238E27FC236}">
                <a16:creationId xmlns:a16="http://schemas.microsoft.com/office/drawing/2014/main" xmlns="" id="{74F6C2AA-632B-DC42-8614-1528999DECCA}"/>
              </a:ext>
            </a:extLst>
          </p:cNvPr>
          <p:cNvCxnSpPr>
            <a:cxnSpLocks/>
          </p:cNvCxnSpPr>
          <p:nvPr/>
        </p:nvCxnSpPr>
        <p:spPr>
          <a:xfrm>
            <a:off x="492891" y="3319481"/>
            <a:ext cx="847159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xmlns="" id="{7F564381-3706-4D4B-956D-893EBE3FAEAF}"/>
              </a:ext>
            </a:extLst>
          </p:cNvPr>
          <p:cNvGrpSpPr/>
          <p:nvPr/>
        </p:nvGrpSpPr>
        <p:grpSpPr>
          <a:xfrm>
            <a:off x="35496" y="2276872"/>
            <a:ext cx="9145016" cy="3384376"/>
            <a:chOff x="35496" y="2276872"/>
            <a:chExt cx="9145016" cy="3384376"/>
          </a:xfrm>
        </p:grpSpPr>
        <p:cxnSp>
          <p:nvCxnSpPr>
            <p:cNvPr id="9" name="Connecteur droit 8">
              <a:extLst>
                <a:ext uri="{FF2B5EF4-FFF2-40B4-BE49-F238E27FC236}">
                  <a16:creationId xmlns:a16="http://schemas.microsoft.com/office/drawing/2014/main" xmlns="" id="{AC8CA8D6-466E-344C-B998-C2319385A0D2}"/>
                </a:ext>
              </a:extLst>
            </p:cNvPr>
            <p:cNvCxnSpPr>
              <a:cxnSpLocks/>
            </p:cNvCxnSpPr>
            <p:nvPr/>
          </p:nvCxnSpPr>
          <p:spPr>
            <a:xfrm>
              <a:off x="420883" y="3449210"/>
              <a:ext cx="0" cy="1259538"/>
            </a:xfrm>
            <a:prstGeom prst="line">
              <a:avLst/>
            </a:prstGeom>
            <a:ln>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0" name="Connecteur droit 59">
              <a:extLst>
                <a:ext uri="{FF2B5EF4-FFF2-40B4-BE49-F238E27FC236}">
                  <a16:creationId xmlns:a16="http://schemas.microsoft.com/office/drawing/2014/main" xmlns="" id="{B23748EB-594E-8744-891D-C0047C4F83EB}"/>
                </a:ext>
              </a:extLst>
            </p:cNvPr>
            <p:cNvCxnSpPr>
              <a:cxnSpLocks/>
              <a:stCxn id="10" idx="4"/>
            </p:cNvCxnSpPr>
            <p:nvPr/>
          </p:nvCxnSpPr>
          <p:spPr>
            <a:xfrm flipH="1">
              <a:off x="8864453" y="3391489"/>
              <a:ext cx="1446" cy="1317259"/>
            </a:xfrm>
            <a:prstGeom prst="line">
              <a:avLst/>
            </a:prstGeom>
            <a:ln>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xmlns="" id="{3C7FE276-C760-7E4E-83E9-71B8BDAD7F21}"/>
                </a:ext>
              </a:extLst>
            </p:cNvPr>
            <p:cNvCxnSpPr>
              <a:cxnSpLocks/>
              <a:stCxn id="43" idx="0"/>
            </p:cNvCxnSpPr>
            <p:nvPr/>
          </p:nvCxnSpPr>
          <p:spPr>
            <a:xfrm>
              <a:off x="2653130" y="3463497"/>
              <a:ext cx="1" cy="1245251"/>
            </a:xfrm>
            <a:prstGeom prst="line">
              <a:avLst/>
            </a:prstGeom>
            <a:ln>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
          <p:nvSpPr>
            <p:cNvPr id="5" name="Ellipse 4">
              <a:extLst>
                <a:ext uri="{FF2B5EF4-FFF2-40B4-BE49-F238E27FC236}">
                  <a16:creationId xmlns:a16="http://schemas.microsoft.com/office/drawing/2014/main" xmlns="" id="{CCD437F8-E0DD-F64C-9A05-47E3F602885E}"/>
                </a:ext>
              </a:extLst>
            </p:cNvPr>
            <p:cNvSpPr/>
            <p:nvPr/>
          </p:nvSpPr>
          <p:spPr>
            <a:xfrm>
              <a:off x="342115" y="3251747"/>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Ellipse 9">
              <a:extLst>
                <a:ext uri="{FF2B5EF4-FFF2-40B4-BE49-F238E27FC236}">
                  <a16:creationId xmlns:a16="http://schemas.microsoft.com/office/drawing/2014/main" xmlns="" id="{8890B828-51F3-7C45-95AF-913E7F9BB621}"/>
                </a:ext>
              </a:extLst>
            </p:cNvPr>
            <p:cNvSpPr/>
            <p:nvPr/>
          </p:nvSpPr>
          <p:spPr>
            <a:xfrm>
              <a:off x="8787131" y="3247473"/>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xmlns="" id="{7BAAF9FE-7A21-C842-A392-F1C752DDA205}"/>
                </a:ext>
              </a:extLst>
            </p:cNvPr>
            <p:cNvSpPr/>
            <p:nvPr/>
          </p:nvSpPr>
          <p:spPr>
            <a:xfrm>
              <a:off x="2574364" y="3247473"/>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xmlns="" id="{9CB92CCA-9B9D-874B-8AD0-122EB0FCA582}"/>
                </a:ext>
              </a:extLst>
            </p:cNvPr>
            <p:cNvSpPr/>
            <p:nvPr/>
          </p:nvSpPr>
          <p:spPr>
            <a:xfrm>
              <a:off x="1284979" y="3247473"/>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Ellipse 12">
              <a:extLst>
                <a:ext uri="{FF2B5EF4-FFF2-40B4-BE49-F238E27FC236}">
                  <a16:creationId xmlns:a16="http://schemas.microsoft.com/office/drawing/2014/main" xmlns="" id="{A609AD7A-7F26-044F-BB25-AA6061DF25E8}"/>
                </a:ext>
              </a:extLst>
            </p:cNvPr>
            <p:cNvSpPr/>
            <p:nvPr/>
          </p:nvSpPr>
          <p:spPr>
            <a:xfrm>
              <a:off x="3095125" y="3247473"/>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Ellipse 13">
              <a:extLst>
                <a:ext uri="{FF2B5EF4-FFF2-40B4-BE49-F238E27FC236}">
                  <a16:creationId xmlns:a16="http://schemas.microsoft.com/office/drawing/2014/main" xmlns="" id="{B752C82C-EA65-DD4B-B0E9-2329FF9244E2}"/>
                </a:ext>
              </a:extLst>
            </p:cNvPr>
            <p:cNvSpPr/>
            <p:nvPr/>
          </p:nvSpPr>
          <p:spPr>
            <a:xfrm>
              <a:off x="4799851" y="3247473"/>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5" name="Ellipse 14">
              <a:extLst>
                <a:ext uri="{FF2B5EF4-FFF2-40B4-BE49-F238E27FC236}">
                  <a16:creationId xmlns:a16="http://schemas.microsoft.com/office/drawing/2014/main" xmlns="" id="{5CBB85C9-9B1B-E04E-B3DE-0D949F648409}"/>
                </a:ext>
              </a:extLst>
            </p:cNvPr>
            <p:cNvSpPr/>
            <p:nvPr/>
          </p:nvSpPr>
          <p:spPr>
            <a:xfrm>
              <a:off x="6469555" y="3247473"/>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xmlns="" id="{B813C8FC-03C5-0B44-A391-99DAC39BF104}"/>
                </a:ext>
              </a:extLst>
            </p:cNvPr>
            <p:cNvSpPr txBox="1"/>
            <p:nvPr/>
          </p:nvSpPr>
          <p:spPr>
            <a:xfrm>
              <a:off x="35496" y="2906874"/>
              <a:ext cx="720080" cy="261610"/>
            </a:xfrm>
            <a:prstGeom prst="rect">
              <a:avLst/>
            </a:prstGeom>
            <a:noFill/>
          </p:spPr>
          <p:txBody>
            <a:bodyPr wrap="square" rtlCol="0">
              <a:spAutoFit/>
            </a:bodyPr>
            <a:lstStyle/>
            <a:p>
              <a:r>
                <a:rPr lang="fr-CA" sz="1100" b="1" dirty="0">
                  <a:solidFill>
                    <a:schemeClr val="bg1"/>
                  </a:solidFill>
                  <a:latin typeface="Century Gothic" panose="020B0502020202020204" pitchFamily="34" charset="0"/>
                </a:rPr>
                <a:t>Mi-mai</a:t>
              </a:r>
            </a:p>
          </p:txBody>
        </p:sp>
        <p:sp>
          <p:nvSpPr>
            <p:cNvPr id="17" name="ZoneTexte 16">
              <a:extLst>
                <a:ext uri="{FF2B5EF4-FFF2-40B4-BE49-F238E27FC236}">
                  <a16:creationId xmlns:a16="http://schemas.microsoft.com/office/drawing/2014/main" xmlns="" id="{5B7DE69E-7478-474C-A65D-A84E72B750C4}"/>
                </a:ext>
              </a:extLst>
            </p:cNvPr>
            <p:cNvSpPr txBox="1"/>
            <p:nvPr/>
          </p:nvSpPr>
          <p:spPr>
            <a:xfrm>
              <a:off x="7837707" y="2951366"/>
              <a:ext cx="753167" cy="261610"/>
            </a:xfrm>
            <a:prstGeom prst="rect">
              <a:avLst/>
            </a:prstGeom>
            <a:noFill/>
          </p:spPr>
          <p:txBody>
            <a:bodyPr wrap="square" rtlCol="0">
              <a:spAutoFit/>
            </a:bodyPr>
            <a:lstStyle/>
            <a:p>
              <a:r>
                <a:rPr lang="fr-CA" sz="1100" b="1" dirty="0">
                  <a:solidFill>
                    <a:schemeClr val="bg1"/>
                  </a:solidFill>
                  <a:latin typeface="Century Gothic" panose="020B0502020202020204" pitchFamily="34" charset="0"/>
                </a:rPr>
                <a:t>Octobre</a:t>
              </a:r>
            </a:p>
          </p:txBody>
        </p:sp>
        <p:sp>
          <p:nvSpPr>
            <p:cNvPr id="18" name="ZoneTexte 17">
              <a:extLst>
                <a:ext uri="{FF2B5EF4-FFF2-40B4-BE49-F238E27FC236}">
                  <a16:creationId xmlns:a16="http://schemas.microsoft.com/office/drawing/2014/main" xmlns="" id="{98E9A680-261C-3E47-AD32-171E0B5DDE21}"/>
                </a:ext>
              </a:extLst>
            </p:cNvPr>
            <p:cNvSpPr txBox="1"/>
            <p:nvPr/>
          </p:nvSpPr>
          <p:spPr>
            <a:xfrm>
              <a:off x="6086213" y="2944954"/>
              <a:ext cx="959406" cy="261610"/>
            </a:xfrm>
            <a:prstGeom prst="rect">
              <a:avLst/>
            </a:prstGeom>
            <a:noFill/>
          </p:spPr>
          <p:txBody>
            <a:bodyPr wrap="square" rtlCol="0">
              <a:spAutoFit/>
            </a:bodyPr>
            <a:lstStyle/>
            <a:p>
              <a:r>
                <a:rPr lang="fr-CA" sz="1100" b="1" dirty="0">
                  <a:solidFill>
                    <a:schemeClr val="bg1"/>
                  </a:solidFill>
                  <a:latin typeface="Century Gothic" panose="020B0502020202020204" pitchFamily="34" charset="0"/>
                </a:rPr>
                <a:t>Septembre</a:t>
              </a:r>
            </a:p>
          </p:txBody>
        </p:sp>
        <p:sp>
          <p:nvSpPr>
            <p:cNvPr id="19" name="ZoneTexte 18">
              <a:extLst>
                <a:ext uri="{FF2B5EF4-FFF2-40B4-BE49-F238E27FC236}">
                  <a16:creationId xmlns:a16="http://schemas.microsoft.com/office/drawing/2014/main" xmlns="" id="{461E82BA-9C31-4F40-B2CD-A299A3903FD9}"/>
                </a:ext>
              </a:extLst>
            </p:cNvPr>
            <p:cNvSpPr txBox="1"/>
            <p:nvPr/>
          </p:nvSpPr>
          <p:spPr>
            <a:xfrm>
              <a:off x="4597347" y="2949859"/>
              <a:ext cx="720080" cy="261610"/>
            </a:xfrm>
            <a:prstGeom prst="rect">
              <a:avLst/>
            </a:prstGeom>
            <a:noFill/>
          </p:spPr>
          <p:txBody>
            <a:bodyPr wrap="square" rtlCol="0">
              <a:spAutoFit/>
            </a:bodyPr>
            <a:lstStyle/>
            <a:p>
              <a:r>
                <a:rPr lang="fr-CA" sz="1100" b="1" dirty="0">
                  <a:solidFill>
                    <a:schemeClr val="bg1"/>
                  </a:solidFill>
                  <a:latin typeface="Century Gothic" panose="020B0502020202020204" pitchFamily="34" charset="0"/>
                </a:rPr>
                <a:t>Août</a:t>
              </a:r>
            </a:p>
          </p:txBody>
        </p:sp>
        <p:sp>
          <p:nvSpPr>
            <p:cNvPr id="20" name="ZoneTexte 19">
              <a:extLst>
                <a:ext uri="{FF2B5EF4-FFF2-40B4-BE49-F238E27FC236}">
                  <a16:creationId xmlns:a16="http://schemas.microsoft.com/office/drawing/2014/main" xmlns="" id="{6D9C0C03-7762-8441-9B8C-E62030049446}"/>
                </a:ext>
              </a:extLst>
            </p:cNvPr>
            <p:cNvSpPr txBox="1"/>
            <p:nvPr/>
          </p:nvSpPr>
          <p:spPr>
            <a:xfrm>
              <a:off x="2927954" y="2934538"/>
              <a:ext cx="720080" cy="261610"/>
            </a:xfrm>
            <a:prstGeom prst="rect">
              <a:avLst/>
            </a:prstGeom>
            <a:noFill/>
          </p:spPr>
          <p:txBody>
            <a:bodyPr wrap="square" rtlCol="0">
              <a:spAutoFit/>
            </a:bodyPr>
            <a:lstStyle/>
            <a:p>
              <a:r>
                <a:rPr lang="fr-CA" sz="1100" b="1" dirty="0">
                  <a:solidFill>
                    <a:schemeClr val="bg1"/>
                  </a:solidFill>
                  <a:latin typeface="Century Gothic" panose="020B0502020202020204" pitchFamily="34" charset="0"/>
                </a:rPr>
                <a:t>Juillet</a:t>
              </a:r>
            </a:p>
          </p:txBody>
        </p:sp>
        <p:sp>
          <p:nvSpPr>
            <p:cNvPr id="21" name="ZoneTexte 20">
              <a:extLst>
                <a:ext uri="{FF2B5EF4-FFF2-40B4-BE49-F238E27FC236}">
                  <a16:creationId xmlns:a16="http://schemas.microsoft.com/office/drawing/2014/main" xmlns="" id="{EF9F8985-B7EC-3C42-9C09-A8660AEC59F0}"/>
                </a:ext>
              </a:extLst>
            </p:cNvPr>
            <p:cNvSpPr txBox="1"/>
            <p:nvPr/>
          </p:nvSpPr>
          <p:spPr>
            <a:xfrm>
              <a:off x="1068955" y="2906874"/>
              <a:ext cx="720080" cy="261610"/>
            </a:xfrm>
            <a:prstGeom prst="rect">
              <a:avLst/>
            </a:prstGeom>
            <a:noFill/>
          </p:spPr>
          <p:txBody>
            <a:bodyPr wrap="square" rtlCol="0">
              <a:spAutoFit/>
            </a:bodyPr>
            <a:lstStyle/>
            <a:p>
              <a:r>
                <a:rPr lang="fr-CA" sz="1100" b="1" dirty="0">
                  <a:solidFill>
                    <a:schemeClr val="bg1"/>
                  </a:solidFill>
                  <a:latin typeface="Century Gothic" panose="020B0502020202020204" pitchFamily="34" charset="0"/>
                </a:rPr>
                <a:t>Juin</a:t>
              </a:r>
            </a:p>
          </p:txBody>
        </p:sp>
        <p:sp>
          <p:nvSpPr>
            <p:cNvPr id="22" name="ZoneTexte 21">
              <a:extLst>
                <a:ext uri="{FF2B5EF4-FFF2-40B4-BE49-F238E27FC236}">
                  <a16:creationId xmlns:a16="http://schemas.microsoft.com/office/drawing/2014/main" xmlns="" id="{A092F392-6060-AD44-8DCC-93ED7CD09169}"/>
                </a:ext>
              </a:extLst>
            </p:cNvPr>
            <p:cNvSpPr txBox="1"/>
            <p:nvPr/>
          </p:nvSpPr>
          <p:spPr>
            <a:xfrm>
              <a:off x="2264260" y="2934538"/>
              <a:ext cx="720080" cy="261610"/>
            </a:xfrm>
            <a:prstGeom prst="rect">
              <a:avLst/>
            </a:prstGeom>
            <a:noFill/>
          </p:spPr>
          <p:txBody>
            <a:bodyPr wrap="square" rtlCol="0">
              <a:spAutoFit/>
            </a:bodyPr>
            <a:lstStyle/>
            <a:p>
              <a:r>
                <a:rPr lang="fr-CA" sz="1100" b="1" dirty="0">
                  <a:solidFill>
                    <a:schemeClr val="bg1"/>
                  </a:solidFill>
                  <a:latin typeface="Century Gothic" panose="020B0502020202020204" pitchFamily="34" charset="0"/>
                </a:rPr>
                <a:t>24 juin</a:t>
              </a:r>
            </a:p>
          </p:txBody>
        </p:sp>
        <p:sp>
          <p:nvSpPr>
            <p:cNvPr id="25" name="Ellipse 24">
              <a:extLst>
                <a:ext uri="{FF2B5EF4-FFF2-40B4-BE49-F238E27FC236}">
                  <a16:creationId xmlns:a16="http://schemas.microsoft.com/office/drawing/2014/main" xmlns="" id="{A14515F9-E90C-3B40-A086-B7E9DF5A18CB}"/>
                </a:ext>
              </a:extLst>
            </p:cNvPr>
            <p:cNvSpPr/>
            <p:nvPr/>
          </p:nvSpPr>
          <p:spPr>
            <a:xfrm>
              <a:off x="8125739" y="3247473"/>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8" name="Rectangle 27">
              <a:extLst>
                <a:ext uri="{FF2B5EF4-FFF2-40B4-BE49-F238E27FC236}">
                  <a16:creationId xmlns:a16="http://schemas.microsoft.com/office/drawing/2014/main" xmlns="" id="{0F15BE1D-F715-8148-8333-2D921B13B9EF}"/>
                </a:ext>
              </a:extLst>
            </p:cNvPr>
            <p:cNvSpPr/>
            <p:nvPr/>
          </p:nvSpPr>
          <p:spPr>
            <a:xfrm>
              <a:off x="399295" y="4141245"/>
              <a:ext cx="2253836" cy="386612"/>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900" dirty="0">
                  <a:solidFill>
                    <a:schemeClr val="tx1"/>
                  </a:solidFill>
                  <a:latin typeface="Century Gothic" panose="020B0502020202020204" pitchFamily="34" charset="0"/>
                </a:rPr>
                <a:t>Caissettes, plants de légumes, fines herbes, balconnières, jardinières</a:t>
              </a:r>
            </a:p>
          </p:txBody>
        </p:sp>
        <p:sp>
          <p:nvSpPr>
            <p:cNvPr id="30" name="ZoneTexte 29">
              <a:extLst>
                <a:ext uri="{FF2B5EF4-FFF2-40B4-BE49-F238E27FC236}">
                  <a16:creationId xmlns:a16="http://schemas.microsoft.com/office/drawing/2014/main" xmlns="" id="{67E06652-4897-E746-8B79-82520304189D}"/>
                </a:ext>
              </a:extLst>
            </p:cNvPr>
            <p:cNvSpPr txBox="1"/>
            <p:nvPr/>
          </p:nvSpPr>
          <p:spPr>
            <a:xfrm>
              <a:off x="1932994" y="2296955"/>
              <a:ext cx="2405091" cy="430887"/>
            </a:xfrm>
            <a:prstGeom prst="rect">
              <a:avLst/>
            </a:prstGeom>
            <a:noFill/>
          </p:spPr>
          <p:txBody>
            <a:bodyPr wrap="square" rtlCol="0">
              <a:spAutoFit/>
            </a:bodyPr>
            <a:lstStyle/>
            <a:p>
              <a:pPr algn="ctr"/>
              <a:r>
                <a:rPr lang="fr-CA" sz="1100" b="1" dirty="0">
                  <a:solidFill>
                    <a:srgbClr val="FF0000"/>
                  </a:solidFill>
                  <a:latin typeface="Century Gothic" panose="020B0502020202020204" pitchFamily="34" charset="0"/>
                </a:rPr>
                <a:t>Non disponibilité des annuelles à partir du début juillet</a:t>
              </a:r>
            </a:p>
          </p:txBody>
        </p:sp>
        <p:cxnSp>
          <p:nvCxnSpPr>
            <p:cNvPr id="34" name="Connecteur droit avec flèche 33">
              <a:extLst>
                <a:ext uri="{FF2B5EF4-FFF2-40B4-BE49-F238E27FC236}">
                  <a16:creationId xmlns:a16="http://schemas.microsoft.com/office/drawing/2014/main" xmlns="" id="{E9D4D1B3-666E-514D-BFE5-7BEA174CB878}"/>
                </a:ext>
              </a:extLst>
            </p:cNvPr>
            <p:cNvCxnSpPr>
              <a:cxnSpLocks/>
            </p:cNvCxnSpPr>
            <p:nvPr/>
          </p:nvCxnSpPr>
          <p:spPr>
            <a:xfrm>
              <a:off x="3157187" y="2718885"/>
              <a:ext cx="0" cy="2160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necteur droit avec flèche 37">
              <a:extLst>
                <a:ext uri="{FF2B5EF4-FFF2-40B4-BE49-F238E27FC236}">
                  <a16:creationId xmlns:a16="http://schemas.microsoft.com/office/drawing/2014/main" xmlns="" id="{BEED775A-1DFE-7E4A-A5DE-D959681A54E4}"/>
                </a:ext>
              </a:extLst>
            </p:cNvPr>
            <p:cNvCxnSpPr>
              <a:cxnSpLocks/>
            </p:cNvCxnSpPr>
            <p:nvPr/>
          </p:nvCxnSpPr>
          <p:spPr>
            <a:xfrm>
              <a:off x="6541563" y="2718885"/>
              <a:ext cx="0" cy="2160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9" name="ZoneTexte 38">
              <a:extLst>
                <a:ext uri="{FF2B5EF4-FFF2-40B4-BE49-F238E27FC236}">
                  <a16:creationId xmlns:a16="http://schemas.microsoft.com/office/drawing/2014/main" xmlns="" id="{7E46BE9D-550B-A94C-A851-FFC2C5A964CC}"/>
                </a:ext>
              </a:extLst>
            </p:cNvPr>
            <p:cNvSpPr txBox="1"/>
            <p:nvPr/>
          </p:nvSpPr>
          <p:spPr>
            <a:xfrm>
              <a:off x="5072578" y="2286837"/>
              <a:ext cx="2981153" cy="430887"/>
            </a:xfrm>
            <a:prstGeom prst="rect">
              <a:avLst/>
            </a:prstGeom>
            <a:noFill/>
          </p:spPr>
          <p:txBody>
            <a:bodyPr wrap="square" rtlCol="0">
              <a:spAutoFit/>
            </a:bodyPr>
            <a:lstStyle/>
            <a:p>
              <a:pPr algn="ctr"/>
              <a:r>
                <a:rPr lang="fr-CA" sz="1100" b="1" dirty="0">
                  <a:solidFill>
                    <a:srgbClr val="FF0000"/>
                  </a:solidFill>
                  <a:latin typeface="Century Gothic" panose="020B0502020202020204" pitchFamily="34" charset="0"/>
                </a:rPr>
                <a:t>Fête du Travail </a:t>
              </a:r>
              <a:r>
                <a:rPr lang="fr-CA" sz="1100" dirty="0">
                  <a:solidFill>
                    <a:srgbClr val="FF0000"/>
                  </a:solidFill>
                  <a:latin typeface="Century Gothic" panose="020B0502020202020204" pitchFamily="34" charset="0"/>
                </a:rPr>
                <a:t>= Fin de la saison </a:t>
              </a:r>
              <a:br>
                <a:rPr lang="fr-CA" sz="1100" dirty="0">
                  <a:solidFill>
                    <a:srgbClr val="FF0000"/>
                  </a:solidFill>
                  <a:latin typeface="Century Gothic" panose="020B0502020202020204" pitchFamily="34" charset="0"/>
                </a:rPr>
              </a:br>
              <a:r>
                <a:rPr lang="fr-CA" sz="1100" dirty="0">
                  <a:solidFill>
                    <a:srgbClr val="FF0000"/>
                  </a:solidFill>
                  <a:latin typeface="Century Gothic" panose="020B0502020202020204" pitchFamily="34" charset="0"/>
                </a:rPr>
                <a:t>pour la majorité des détaillants </a:t>
              </a:r>
            </a:p>
          </p:txBody>
        </p:sp>
        <p:sp>
          <p:nvSpPr>
            <p:cNvPr id="37" name="Accolade fermante 36">
              <a:extLst>
                <a:ext uri="{FF2B5EF4-FFF2-40B4-BE49-F238E27FC236}">
                  <a16:creationId xmlns:a16="http://schemas.microsoft.com/office/drawing/2014/main" xmlns="" id="{1E8D7577-1A9D-4B4C-882F-14C68CA4A53B}"/>
                </a:ext>
              </a:extLst>
            </p:cNvPr>
            <p:cNvSpPr/>
            <p:nvPr/>
          </p:nvSpPr>
          <p:spPr>
            <a:xfrm rot="5400000">
              <a:off x="5775961" y="3167454"/>
              <a:ext cx="255159" cy="69998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42" name="ZoneTexte 41">
              <a:extLst>
                <a:ext uri="{FF2B5EF4-FFF2-40B4-BE49-F238E27FC236}">
                  <a16:creationId xmlns:a16="http://schemas.microsoft.com/office/drawing/2014/main" xmlns="" id="{90041F9F-6DAB-2E41-8110-15FC748F2844}"/>
                </a:ext>
              </a:extLst>
            </p:cNvPr>
            <p:cNvSpPr txBox="1"/>
            <p:nvPr/>
          </p:nvSpPr>
          <p:spPr>
            <a:xfrm>
              <a:off x="4355976" y="3573016"/>
              <a:ext cx="2852355" cy="600164"/>
            </a:xfrm>
            <a:prstGeom prst="rect">
              <a:avLst/>
            </a:prstGeom>
            <a:noFill/>
          </p:spPr>
          <p:txBody>
            <a:bodyPr wrap="square" rtlCol="0">
              <a:spAutoFit/>
            </a:bodyPr>
            <a:lstStyle/>
            <a:p>
              <a:pPr algn="ctr"/>
              <a:r>
                <a:rPr lang="fr-CA" sz="1100" b="1" dirty="0">
                  <a:solidFill>
                    <a:srgbClr val="FF0000"/>
                  </a:solidFill>
                  <a:latin typeface="Century Gothic" panose="020B0502020202020204" pitchFamily="34" charset="0"/>
                </a:rPr>
                <a:t>Rentrée scolaire =</a:t>
              </a:r>
            </a:p>
            <a:p>
              <a:pPr algn="ctr"/>
              <a:r>
                <a:rPr lang="fr-CA" sz="1100" dirty="0">
                  <a:solidFill>
                    <a:srgbClr val="FF0000"/>
                  </a:solidFill>
                  <a:latin typeface="Century Gothic" panose="020B0502020202020204" pitchFamily="34" charset="0"/>
                </a:rPr>
                <a:t>perte du personnel qui arrose </a:t>
              </a:r>
              <a:br>
                <a:rPr lang="fr-CA" sz="1100" dirty="0">
                  <a:solidFill>
                    <a:srgbClr val="FF0000"/>
                  </a:solidFill>
                  <a:latin typeface="Century Gothic" panose="020B0502020202020204" pitchFamily="34" charset="0"/>
                </a:rPr>
              </a:br>
              <a:r>
                <a:rPr lang="fr-CA" sz="1100" dirty="0">
                  <a:solidFill>
                    <a:srgbClr val="FF0000"/>
                  </a:solidFill>
                  <a:latin typeface="Century Gothic" panose="020B0502020202020204" pitchFamily="34" charset="0"/>
                </a:rPr>
                <a:t>et vend les plantes extérieures</a:t>
              </a:r>
            </a:p>
          </p:txBody>
        </p:sp>
        <p:sp>
          <p:nvSpPr>
            <p:cNvPr id="43" name="Accolade fermante 42">
              <a:extLst>
                <a:ext uri="{FF2B5EF4-FFF2-40B4-BE49-F238E27FC236}">
                  <a16:creationId xmlns:a16="http://schemas.microsoft.com/office/drawing/2014/main" xmlns="" id="{E520807F-6D57-7547-8878-09972D23E629}"/>
                </a:ext>
              </a:extLst>
            </p:cNvPr>
            <p:cNvSpPr/>
            <p:nvPr/>
          </p:nvSpPr>
          <p:spPr>
            <a:xfrm rot="5400000">
              <a:off x="1384962" y="2502075"/>
              <a:ext cx="306746" cy="222959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44" name="ZoneTexte 43">
              <a:extLst>
                <a:ext uri="{FF2B5EF4-FFF2-40B4-BE49-F238E27FC236}">
                  <a16:creationId xmlns:a16="http://schemas.microsoft.com/office/drawing/2014/main" xmlns="" id="{17907901-842B-9846-BDD8-2193EBB557ED}"/>
                </a:ext>
              </a:extLst>
            </p:cNvPr>
            <p:cNvSpPr txBox="1"/>
            <p:nvPr/>
          </p:nvSpPr>
          <p:spPr>
            <a:xfrm>
              <a:off x="539552" y="3717032"/>
              <a:ext cx="1973046" cy="261610"/>
            </a:xfrm>
            <a:prstGeom prst="rect">
              <a:avLst/>
            </a:prstGeom>
            <a:noFill/>
          </p:spPr>
          <p:txBody>
            <a:bodyPr wrap="square" rtlCol="0">
              <a:spAutoFit/>
            </a:bodyPr>
            <a:lstStyle/>
            <a:p>
              <a:pPr algn="ctr"/>
              <a:r>
                <a:rPr lang="fr-CA" sz="1100" b="1" dirty="0">
                  <a:solidFill>
                    <a:srgbClr val="FF0000"/>
                  </a:solidFill>
                  <a:latin typeface="Century Gothic" panose="020B0502020202020204" pitchFamily="34" charset="0"/>
                </a:rPr>
                <a:t>Haute saison</a:t>
              </a:r>
            </a:p>
          </p:txBody>
        </p:sp>
        <p:sp>
          <p:nvSpPr>
            <p:cNvPr id="45" name="Rectangle 44">
              <a:extLst>
                <a:ext uri="{FF2B5EF4-FFF2-40B4-BE49-F238E27FC236}">
                  <a16:creationId xmlns:a16="http://schemas.microsoft.com/office/drawing/2014/main" xmlns="" id="{68D58D30-B8CD-044E-93A8-9F0AD9A82708}"/>
                </a:ext>
              </a:extLst>
            </p:cNvPr>
            <p:cNvSpPr/>
            <p:nvPr/>
          </p:nvSpPr>
          <p:spPr>
            <a:xfrm>
              <a:off x="2653130" y="4141244"/>
              <a:ext cx="994903" cy="378755"/>
            </a:xfrm>
            <a:prstGeom prst="rect">
              <a:avLst/>
            </a:prstGeom>
            <a:solidFill>
              <a:schemeClr val="bg2">
                <a:lumMod val="60000"/>
                <a:lumOff val="40000"/>
              </a:schemeClr>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100" dirty="0">
                <a:solidFill>
                  <a:schemeClr val="tx1"/>
                </a:solidFill>
                <a:latin typeface="Century Gothic" panose="020B0502020202020204" pitchFamily="34" charset="0"/>
              </a:endParaRPr>
            </a:p>
          </p:txBody>
        </p:sp>
        <p:sp>
          <p:nvSpPr>
            <p:cNvPr id="47" name="Rectangle 46">
              <a:extLst>
                <a:ext uri="{FF2B5EF4-FFF2-40B4-BE49-F238E27FC236}">
                  <a16:creationId xmlns:a16="http://schemas.microsoft.com/office/drawing/2014/main" xmlns="" id="{F94E823C-87F5-D542-9736-2B6E71947848}"/>
                </a:ext>
              </a:extLst>
            </p:cNvPr>
            <p:cNvSpPr/>
            <p:nvPr/>
          </p:nvSpPr>
          <p:spPr>
            <a:xfrm>
              <a:off x="399293" y="4708749"/>
              <a:ext cx="2253837" cy="394536"/>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900" dirty="0">
                  <a:solidFill>
                    <a:schemeClr val="tx1"/>
                  </a:solidFill>
                  <a:latin typeface="Century Gothic" panose="020B0502020202020204" pitchFamily="34" charset="0"/>
                </a:rPr>
                <a:t>Pots de patio, arbustes à feuilles, vivaces, plantes tropicales</a:t>
              </a:r>
            </a:p>
          </p:txBody>
        </p:sp>
        <p:sp>
          <p:nvSpPr>
            <p:cNvPr id="48" name="Rectangle 47">
              <a:extLst>
                <a:ext uri="{FF2B5EF4-FFF2-40B4-BE49-F238E27FC236}">
                  <a16:creationId xmlns:a16="http://schemas.microsoft.com/office/drawing/2014/main" xmlns="" id="{C9443ED2-F1F8-C347-8624-F9BC9171D9B0}"/>
                </a:ext>
              </a:extLst>
            </p:cNvPr>
            <p:cNvSpPr/>
            <p:nvPr/>
          </p:nvSpPr>
          <p:spPr>
            <a:xfrm>
              <a:off x="2661482" y="4708748"/>
              <a:ext cx="6230997" cy="390541"/>
            </a:xfrm>
            <a:prstGeom prst="rect">
              <a:avLst/>
            </a:prstGeom>
            <a:solidFill>
              <a:schemeClr val="bg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100" dirty="0">
                <a:solidFill>
                  <a:schemeClr val="tx1"/>
                </a:solidFill>
                <a:latin typeface="Century Gothic" panose="020B0502020202020204" pitchFamily="34" charset="0"/>
              </a:endParaRPr>
            </a:p>
          </p:txBody>
        </p:sp>
        <p:sp>
          <p:nvSpPr>
            <p:cNvPr id="41" name="ZoneTexte 40">
              <a:extLst>
                <a:ext uri="{FF2B5EF4-FFF2-40B4-BE49-F238E27FC236}">
                  <a16:creationId xmlns:a16="http://schemas.microsoft.com/office/drawing/2014/main" xmlns="" id="{C6772533-DEDE-BB43-B353-7B5E63203C1A}"/>
                </a:ext>
              </a:extLst>
            </p:cNvPr>
            <p:cNvSpPr txBox="1"/>
            <p:nvPr/>
          </p:nvSpPr>
          <p:spPr>
            <a:xfrm>
              <a:off x="2595596" y="5399638"/>
              <a:ext cx="2840500" cy="261610"/>
            </a:xfrm>
            <a:prstGeom prst="rect">
              <a:avLst/>
            </a:prstGeom>
            <a:noFill/>
            <a:ln>
              <a:solidFill>
                <a:schemeClr val="bg1"/>
              </a:solidFill>
            </a:ln>
          </p:spPr>
          <p:txBody>
            <a:bodyPr wrap="square" rtlCol="0">
              <a:spAutoFit/>
            </a:bodyPr>
            <a:lstStyle/>
            <a:p>
              <a:r>
                <a:rPr lang="fr-CA" sz="1100" b="1" dirty="0">
                  <a:solidFill>
                    <a:srgbClr val="FF0000"/>
                  </a:solidFill>
                  <a:latin typeface="Century Gothic" panose="020B0502020202020204" pitchFamily="34" charset="0"/>
                </a:rPr>
                <a:t>Potentiel de prolongement de la saison</a:t>
              </a:r>
            </a:p>
          </p:txBody>
        </p:sp>
        <p:cxnSp>
          <p:nvCxnSpPr>
            <p:cNvPr id="51" name="Connecteur droit avec flèche 50">
              <a:extLst>
                <a:ext uri="{FF2B5EF4-FFF2-40B4-BE49-F238E27FC236}">
                  <a16:creationId xmlns:a16="http://schemas.microsoft.com/office/drawing/2014/main" xmlns="" id="{D319BA49-4984-1848-AAA1-9F9CE56943FE}"/>
                </a:ext>
              </a:extLst>
            </p:cNvPr>
            <p:cNvCxnSpPr>
              <a:cxnSpLocks/>
            </p:cNvCxnSpPr>
            <p:nvPr/>
          </p:nvCxnSpPr>
          <p:spPr>
            <a:xfrm flipV="1">
              <a:off x="2905159" y="4330621"/>
              <a:ext cx="0" cy="1069017"/>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Connecteur droit avec flèche 53">
              <a:extLst>
                <a:ext uri="{FF2B5EF4-FFF2-40B4-BE49-F238E27FC236}">
                  <a16:creationId xmlns:a16="http://schemas.microsoft.com/office/drawing/2014/main" xmlns="" id="{04208E61-045C-6746-AD9C-CD6E90E14178}"/>
                </a:ext>
              </a:extLst>
            </p:cNvPr>
            <p:cNvCxnSpPr>
              <a:cxnSpLocks/>
            </p:cNvCxnSpPr>
            <p:nvPr/>
          </p:nvCxnSpPr>
          <p:spPr>
            <a:xfrm flipV="1">
              <a:off x="2984340" y="4891001"/>
              <a:ext cx="382835" cy="508637"/>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Connecteur droit 49">
              <a:extLst>
                <a:ext uri="{FF2B5EF4-FFF2-40B4-BE49-F238E27FC236}">
                  <a16:creationId xmlns:a16="http://schemas.microsoft.com/office/drawing/2014/main" xmlns="" id="{AB363722-521F-4C40-B2DB-A4C3BE9A0FE5}"/>
                </a:ext>
              </a:extLst>
            </p:cNvPr>
            <p:cNvCxnSpPr>
              <a:cxnSpLocks/>
            </p:cNvCxnSpPr>
            <p:nvPr/>
          </p:nvCxnSpPr>
          <p:spPr>
            <a:xfrm>
              <a:off x="3635896" y="3429000"/>
              <a:ext cx="0" cy="667895"/>
            </a:xfrm>
            <a:prstGeom prst="line">
              <a:avLst/>
            </a:prstGeom>
            <a:ln>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2" name="Connecteur droit avec flèche 71">
              <a:extLst>
                <a:ext uri="{FF2B5EF4-FFF2-40B4-BE49-F238E27FC236}">
                  <a16:creationId xmlns:a16="http://schemas.microsoft.com/office/drawing/2014/main" xmlns="" id="{90A18D22-FF41-BA45-AEA7-6E068F80C693}"/>
                </a:ext>
              </a:extLst>
            </p:cNvPr>
            <p:cNvCxnSpPr>
              <a:cxnSpLocks/>
            </p:cNvCxnSpPr>
            <p:nvPr/>
          </p:nvCxnSpPr>
          <p:spPr>
            <a:xfrm>
              <a:off x="8820472" y="2780928"/>
              <a:ext cx="0" cy="2160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3" name="ZoneTexte 72">
              <a:extLst>
                <a:ext uri="{FF2B5EF4-FFF2-40B4-BE49-F238E27FC236}">
                  <a16:creationId xmlns:a16="http://schemas.microsoft.com/office/drawing/2014/main" xmlns="" id="{56F0A983-238B-D24E-B80B-3D5D10A3599B}"/>
                </a:ext>
              </a:extLst>
            </p:cNvPr>
            <p:cNvSpPr txBox="1"/>
            <p:nvPr/>
          </p:nvSpPr>
          <p:spPr>
            <a:xfrm>
              <a:off x="8265997" y="2276872"/>
              <a:ext cx="914515" cy="430887"/>
            </a:xfrm>
            <a:prstGeom prst="rect">
              <a:avLst/>
            </a:prstGeom>
            <a:noFill/>
          </p:spPr>
          <p:txBody>
            <a:bodyPr wrap="square" rtlCol="0">
              <a:spAutoFit/>
            </a:bodyPr>
            <a:lstStyle/>
            <a:p>
              <a:pPr algn="ctr"/>
              <a:r>
                <a:rPr lang="fr-CA" sz="1100" b="1" dirty="0">
                  <a:solidFill>
                    <a:srgbClr val="FF0000"/>
                  </a:solidFill>
                  <a:latin typeface="Century Gothic" panose="020B0502020202020204" pitchFamily="34" charset="0"/>
                </a:rPr>
                <a:t>Action </a:t>
              </a:r>
              <a:br>
                <a:rPr lang="fr-CA" sz="1100" b="1" dirty="0">
                  <a:solidFill>
                    <a:srgbClr val="FF0000"/>
                  </a:solidFill>
                  <a:latin typeface="Century Gothic" panose="020B0502020202020204" pitchFamily="34" charset="0"/>
                </a:rPr>
              </a:br>
              <a:r>
                <a:rPr lang="fr-CA" sz="1100" b="1" dirty="0">
                  <a:solidFill>
                    <a:srgbClr val="FF0000"/>
                  </a:solidFill>
                  <a:latin typeface="Century Gothic" panose="020B0502020202020204" pitchFamily="34" charset="0"/>
                </a:rPr>
                <a:t>de Grâce</a:t>
              </a:r>
            </a:p>
          </p:txBody>
        </p:sp>
        <p:sp>
          <p:nvSpPr>
            <p:cNvPr id="85" name="Ellipse 84">
              <a:extLst>
                <a:ext uri="{FF2B5EF4-FFF2-40B4-BE49-F238E27FC236}">
                  <a16:creationId xmlns:a16="http://schemas.microsoft.com/office/drawing/2014/main" xmlns="" id="{D24D491A-4DE5-7B40-8A3D-D2389A227752}"/>
                </a:ext>
              </a:extLst>
            </p:cNvPr>
            <p:cNvSpPr/>
            <p:nvPr/>
          </p:nvSpPr>
          <p:spPr>
            <a:xfrm>
              <a:off x="3569265" y="3253868"/>
              <a:ext cx="15753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9" name="Accolade fermante 36">
              <a:extLst>
                <a:ext uri="{FF2B5EF4-FFF2-40B4-BE49-F238E27FC236}">
                  <a16:creationId xmlns:a16="http://schemas.microsoft.com/office/drawing/2014/main" xmlns="" id="{061EA822-4BF0-F84F-A5EF-7DC99965EE0F}"/>
                </a:ext>
              </a:extLst>
            </p:cNvPr>
            <p:cNvSpPr/>
            <p:nvPr/>
          </p:nvSpPr>
          <p:spPr>
            <a:xfrm rot="16200000">
              <a:off x="6136610" y="2152423"/>
              <a:ext cx="255159" cy="4824535"/>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52" name="ZoneTexte 41">
              <a:extLst>
                <a:ext uri="{FF2B5EF4-FFF2-40B4-BE49-F238E27FC236}">
                  <a16:creationId xmlns:a16="http://schemas.microsoft.com/office/drawing/2014/main" xmlns="" id="{F86E2471-8D61-F14B-BACE-54EAEFDB6BC2}"/>
                </a:ext>
              </a:extLst>
            </p:cNvPr>
            <p:cNvSpPr txBox="1"/>
            <p:nvPr/>
          </p:nvSpPr>
          <p:spPr>
            <a:xfrm>
              <a:off x="4211960" y="4175502"/>
              <a:ext cx="4464496" cy="261610"/>
            </a:xfrm>
            <a:prstGeom prst="rect">
              <a:avLst/>
            </a:prstGeom>
            <a:noFill/>
          </p:spPr>
          <p:txBody>
            <a:bodyPr wrap="square" rtlCol="0">
              <a:spAutoFit/>
            </a:bodyPr>
            <a:lstStyle/>
            <a:p>
              <a:pPr algn="ctr"/>
              <a:r>
                <a:rPr lang="fr-CA" sz="1100" b="1" dirty="0">
                  <a:solidFill>
                    <a:srgbClr val="FF0000"/>
                  </a:solidFill>
                  <a:latin typeface="Century Gothic" panose="020B0502020202020204" pitchFamily="34" charset="0"/>
                </a:rPr>
                <a:t>Petits volumes, meilleures marges, produits à valeur ajoutée</a:t>
              </a:r>
            </a:p>
          </p:txBody>
        </p:sp>
      </p:grpSp>
    </p:spTree>
    <p:extLst>
      <p:ext uri="{BB962C8B-B14F-4D97-AF65-F5344CB8AC3E}">
        <p14:creationId xmlns:p14="http://schemas.microsoft.com/office/powerpoint/2010/main" val="412910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15</a:t>
            </a:fld>
            <a:endParaRPr lang="en-GB" sz="1100">
              <a:latin typeface="Century Gothic" charset="0"/>
            </a:endParaRPr>
          </a:p>
        </p:txBody>
      </p:sp>
      <p:sp>
        <p:nvSpPr>
          <p:cNvPr id="7" name="Rectangle 8"/>
          <p:cNvSpPr>
            <a:spLocks noGrp="1" noChangeArrowheads="1"/>
          </p:cNvSpPr>
          <p:nvPr>
            <p:ph type="title"/>
          </p:nvPr>
        </p:nvSpPr>
        <p:spPr bwMode="auto">
          <a:xfrm>
            <a:off x="2483768" y="119799"/>
            <a:ext cx="5112568"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L’allongement de la saison </a:t>
            </a:r>
            <a:r>
              <a:rPr lang="fr-CA" sz="2600" b="0" dirty="0">
                <a:latin typeface="Century Gothic" charset="0"/>
                <a:cs typeface="ＭＳ Ｐゴシック" charset="0"/>
              </a:rPr>
              <a:t>Généraliste/quincailleries</a:t>
            </a:r>
          </a:p>
        </p:txBody>
      </p:sp>
      <p:sp>
        <p:nvSpPr>
          <p:cNvPr id="4" name="Espace réservé du contenu 3">
            <a:extLst>
              <a:ext uri="{FF2B5EF4-FFF2-40B4-BE49-F238E27FC236}">
                <a16:creationId xmlns:a16="http://schemas.microsoft.com/office/drawing/2014/main" xmlns="" id="{D526CC2D-F53D-5C4B-AF60-25B4790CB5D3}"/>
              </a:ext>
            </a:extLst>
          </p:cNvPr>
          <p:cNvSpPr>
            <a:spLocks noGrp="1"/>
          </p:cNvSpPr>
          <p:nvPr>
            <p:ph idx="1"/>
          </p:nvPr>
        </p:nvSpPr>
        <p:spPr>
          <a:xfrm>
            <a:off x="539552" y="1340768"/>
            <a:ext cx="7992888" cy="2232248"/>
          </a:xfrm>
        </p:spPr>
        <p:txBody>
          <a:bodyPr>
            <a:noAutofit/>
          </a:bodyPr>
          <a:lstStyle/>
          <a:p>
            <a:pPr marL="0" indent="0">
              <a:spcBef>
                <a:spcPts val="1200"/>
              </a:spcBef>
              <a:buNone/>
            </a:pPr>
            <a:r>
              <a:rPr lang="fr-CA" sz="1400" dirty="0"/>
              <a:t>Comme le montre le schéma précédent, le début de saison avait tendance à prendre fin autour de la fête de la Saint-Jean-Baptiste (24 juin), le consommateur consacrant alors son temps à d’autres occupations ou loisirs. Cependant, au cours des dernières années, on a remarqué que la période de plantation d’annuelles tend à s’étirer jusqu’au début du mois de juillet, avec des volumes de ventes certes plus modestes mais quand même potentiellement significatifs.</a:t>
            </a:r>
          </a:p>
          <a:p>
            <a:pPr marL="0" indent="0">
              <a:spcBef>
                <a:spcPts val="1200"/>
              </a:spcBef>
              <a:buNone/>
            </a:pPr>
            <a:r>
              <a:rPr lang="fr-CA" sz="1400" dirty="0"/>
              <a:t>Certaines chaînes notent que les producteurs en serre du Québec ne se sont pas encore ajustés et qu’il existe un potentiel de prolongation de la période de vente des annuelles. </a:t>
            </a:r>
          </a:p>
        </p:txBody>
      </p:sp>
      <p:sp>
        <p:nvSpPr>
          <p:cNvPr id="5" name="Carré corné 4">
            <a:extLst>
              <a:ext uri="{FF2B5EF4-FFF2-40B4-BE49-F238E27FC236}">
                <a16:creationId xmlns:a16="http://schemas.microsoft.com/office/drawing/2014/main" xmlns="" id="{A7819748-8019-EB4A-82D4-D62710C2EC19}"/>
              </a:ext>
            </a:extLst>
          </p:cNvPr>
          <p:cNvSpPr/>
          <p:nvPr/>
        </p:nvSpPr>
        <p:spPr>
          <a:xfrm>
            <a:off x="539552" y="3645024"/>
            <a:ext cx="7992888" cy="2520280"/>
          </a:xfrm>
          <a:prstGeom prst="foldedCorner">
            <a:avLst/>
          </a:prstGeom>
          <a:solidFill>
            <a:schemeClr val="bg2">
              <a:lumMod val="20000"/>
              <a:lumOff val="80000"/>
            </a:schemeClr>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CA" dirty="0"/>
              <a:t> </a:t>
            </a:r>
          </a:p>
        </p:txBody>
      </p:sp>
      <p:sp>
        <p:nvSpPr>
          <p:cNvPr id="6" name="ZoneTexte 5">
            <a:extLst>
              <a:ext uri="{FF2B5EF4-FFF2-40B4-BE49-F238E27FC236}">
                <a16:creationId xmlns:a16="http://schemas.microsoft.com/office/drawing/2014/main" xmlns="" id="{6D7A2CC2-C0A4-ED4B-A63F-BC40E8CB1F10}"/>
              </a:ext>
            </a:extLst>
          </p:cNvPr>
          <p:cNvSpPr txBox="1"/>
          <p:nvPr/>
        </p:nvSpPr>
        <p:spPr>
          <a:xfrm>
            <a:off x="539552" y="3717032"/>
            <a:ext cx="7920880" cy="2477601"/>
          </a:xfrm>
          <a:prstGeom prst="rect">
            <a:avLst/>
          </a:prstGeom>
          <a:noFill/>
        </p:spPr>
        <p:txBody>
          <a:bodyPr wrap="square" rtlCol="0">
            <a:spAutoFit/>
          </a:bodyPr>
          <a:lstStyle/>
          <a:p>
            <a:r>
              <a:rPr lang="fr-CA" sz="1400" b="1" i="1" dirty="0">
                <a:solidFill>
                  <a:schemeClr val="bg2"/>
                </a:solidFill>
                <a:latin typeface="Century Gothic" panose="020B0502020202020204" pitchFamily="34" charset="0"/>
              </a:rPr>
              <a:t>Témoignage d’un détaillant </a:t>
            </a:r>
            <a:endParaRPr lang="fr-CA" sz="1400" i="1" dirty="0">
              <a:solidFill>
                <a:schemeClr val="bg2"/>
              </a:solidFill>
              <a:latin typeface="Century Gothic" panose="020B0502020202020204" pitchFamily="34" charset="0"/>
            </a:endParaRPr>
          </a:p>
          <a:p>
            <a:pPr>
              <a:spcBef>
                <a:spcPts val="600"/>
              </a:spcBef>
            </a:pPr>
            <a:r>
              <a:rPr lang="fr-CA" sz="1400" dirty="0">
                <a:solidFill>
                  <a:schemeClr val="bg2"/>
                </a:solidFill>
                <a:latin typeface="Century Gothic" panose="020B0502020202020204" pitchFamily="34" charset="0"/>
              </a:rPr>
              <a:t>Une chaîne confirme avoir perdu d’importantes ventes au début du mois de juillet 2018 </a:t>
            </a:r>
            <a:br>
              <a:rPr lang="fr-CA" sz="1400" dirty="0">
                <a:solidFill>
                  <a:schemeClr val="bg2"/>
                </a:solidFill>
                <a:latin typeface="Century Gothic" panose="020B0502020202020204" pitchFamily="34" charset="0"/>
              </a:rPr>
            </a:br>
            <a:r>
              <a:rPr lang="fr-CA" sz="1400" dirty="0">
                <a:solidFill>
                  <a:schemeClr val="bg2"/>
                </a:solidFill>
                <a:latin typeface="Century Gothic" panose="020B0502020202020204" pitchFamily="34" charset="0"/>
              </a:rPr>
              <a:t>en raison d’une production insuffisante au Québec pour les végétaux suivants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Paniers suspendus</a:t>
            </a:r>
          </a:p>
          <a:p>
            <a:pPr marL="285750" indent="-285750">
              <a:spcBef>
                <a:spcPts val="0"/>
              </a:spcBef>
              <a:buFont typeface="Arial" panose="020B0604020202020204" pitchFamily="34" charset="0"/>
              <a:buChar char="•"/>
            </a:pPr>
            <a:r>
              <a:rPr lang="fr-CA" sz="1400" dirty="0">
                <a:solidFill>
                  <a:schemeClr val="bg2"/>
                </a:solidFill>
                <a:latin typeface="Century Gothic" panose="020B0502020202020204" pitchFamily="34" charset="0"/>
              </a:rPr>
              <a:t>Pots de patio</a:t>
            </a:r>
          </a:p>
          <a:p>
            <a:pPr marL="285750" indent="-285750">
              <a:spcBef>
                <a:spcPts val="0"/>
              </a:spcBef>
              <a:buFont typeface="Arial" panose="020B0604020202020204" pitchFamily="34" charset="0"/>
              <a:buChar char="•"/>
            </a:pPr>
            <a:r>
              <a:rPr lang="fr-CA" sz="1400" dirty="0">
                <a:solidFill>
                  <a:schemeClr val="bg2"/>
                </a:solidFill>
                <a:latin typeface="Century Gothic" panose="020B0502020202020204" pitchFamily="34" charset="0"/>
              </a:rPr>
              <a:t>Annuelles en cellule (4,5 pouces) de qualité supérieure</a:t>
            </a:r>
          </a:p>
          <a:p>
            <a:pPr>
              <a:spcBef>
                <a:spcPts val="600"/>
              </a:spcBef>
            </a:pPr>
            <a:r>
              <a:rPr lang="fr-CA" sz="1400" dirty="0">
                <a:solidFill>
                  <a:schemeClr val="bg2"/>
                </a:solidFill>
                <a:latin typeface="Century Gothic" panose="020B0502020202020204" pitchFamily="34" charset="0"/>
              </a:rPr>
              <a:t>Ceci s’est traduit par des ventes perdues, en particulier pour ses magasins des régions plus éloignées (ex.: Bas-Saint-Laurent) où on observe un décalage de quelques semaines avant l’arrivée du temps plus chaud. Ces magasins n’ont pu être approvisionnés en quantités suffisantes d’annuelles. </a:t>
            </a:r>
          </a:p>
        </p:txBody>
      </p:sp>
    </p:spTree>
    <p:extLst>
      <p:ext uri="{BB962C8B-B14F-4D97-AF65-F5344CB8AC3E}">
        <p14:creationId xmlns:p14="http://schemas.microsoft.com/office/powerpoint/2010/main" val="191699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16</a:t>
            </a:fld>
            <a:endParaRPr lang="en-GB" sz="1100">
              <a:latin typeface="Century Gothic" charset="0"/>
            </a:endParaRPr>
          </a:p>
        </p:txBody>
      </p:sp>
      <p:sp>
        <p:nvSpPr>
          <p:cNvPr id="7" name="Rectangle 8"/>
          <p:cNvSpPr>
            <a:spLocks noGrp="1" noChangeArrowheads="1"/>
          </p:cNvSpPr>
          <p:nvPr>
            <p:ph type="title"/>
          </p:nvPr>
        </p:nvSpPr>
        <p:spPr bwMode="auto">
          <a:xfrm>
            <a:off x="2483768" y="119799"/>
            <a:ext cx="4925243"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L’allongement de la saison </a:t>
            </a:r>
            <a:r>
              <a:rPr lang="fr-CA" sz="2600" b="0" dirty="0">
                <a:latin typeface="Century Gothic" charset="0"/>
                <a:cs typeface="ＭＳ Ｐゴシック" charset="0"/>
              </a:rPr>
              <a:t>Généraliste/quincailleries</a:t>
            </a:r>
          </a:p>
        </p:txBody>
      </p:sp>
      <p:sp>
        <p:nvSpPr>
          <p:cNvPr id="4" name="Espace réservé du contenu 3">
            <a:extLst>
              <a:ext uri="{FF2B5EF4-FFF2-40B4-BE49-F238E27FC236}">
                <a16:creationId xmlns:a16="http://schemas.microsoft.com/office/drawing/2014/main" xmlns="" id="{D526CC2D-F53D-5C4B-AF60-25B4790CB5D3}"/>
              </a:ext>
            </a:extLst>
          </p:cNvPr>
          <p:cNvSpPr>
            <a:spLocks noGrp="1"/>
          </p:cNvSpPr>
          <p:nvPr>
            <p:ph idx="1"/>
          </p:nvPr>
        </p:nvSpPr>
        <p:spPr>
          <a:xfrm>
            <a:off x="356357" y="1412776"/>
            <a:ext cx="8424936" cy="4824536"/>
          </a:xfrm>
        </p:spPr>
        <p:txBody>
          <a:bodyPr>
            <a:noAutofit/>
          </a:bodyPr>
          <a:lstStyle/>
          <a:p>
            <a:pPr marL="0" indent="0">
              <a:spcBef>
                <a:spcPts val="1000"/>
              </a:spcBef>
              <a:buNone/>
            </a:pPr>
            <a:r>
              <a:rPr lang="fr-CA" sz="1400" dirty="0"/>
              <a:t>Les entrevues ont aussi montré que les magasins ayant un centre jardin et qui ont à cœur le développement de la catégorie des végétaux cherchent à alimenter un allongement de la saison. Ainsi, dès que les différentes catégories d’annuelles ne sont plus disponibles, on enchaîne avec une offre sans cesse renouvelée de nouveaux produits. On mise sur des végétaux à valeur ajoutée, surtout les pots de patio, les arbustes à feuilles et les vivaces. On pousse sur les gros formats et le client en redemande. Il s’agit habituellement ici de produits offrant des marges plus intéressantes que les annuelles vendues en début de saison. </a:t>
            </a:r>
          </a:p>
          <a:p>
            <a:pPr marL="0" indent="0">
              <a:spcBef>
                <a:spcPts val="1000"/>
              </a:spcBef>
              <a:buNone/>
            </a:pPr>
            <a:r>
              <a:rPr lang="fr-CA" sz="1400" dirty="0"/>
              <a:t>On a entendu des cas inspirants de collaborations étroites entre le détaillant et certains   fournisseurs où l’échange d’information permettait d’ajuster les volumes livrés et ainsi être en mesure de maintenir une offre renouvelée de nouveaux produits à chaque semaine. De même, au besoin, le fournisseur reprend les invendus. </a:t>
            </a:r>
          </a:p>
          <a:p>
            <a:pPr marL="0" indent="0">
              <a:spcBef>
                <a:spcPts val="1000"/>
              </a:spcBef>
              <a:buNone/>
            </a:pPr>
            <a:r>
              <a:rPr lang="fr-CA" sz="1400" dirty="0"/>
              <a:t>En raison du retour aux études de leur main-d’œuvre étudiante et de l’intérêt décroissant du consommateur à partir du mois d’août, la grande majorité terminent la vente de végétaux extérieurs autour de la Fête du Travail. On se consacre alors aux produits saisonniers de cette période de l’année.</a:t>
            </a:r>
          </a:p>
          <a:p>
            <a:pPr marL="0" indent="0">
              <a:spcBef>
                <a:spcPts val="1000"/>
              </a:spcBef>
              <a:buNone/>
            </a:pPr>
            <a:r>
              <a:rPr lang="fr-CA" sz="1400" dirty="0"/>
              <a:t>Quelques détaillants interrogés confirment étendre leur saison au-delà de la Fête du Travail, jusqu’à l’Action de Grâce. Pour ces derniers, il y une justification économique à l’allongement de la saison: bien que les volumes vendus soient modestes, on mise sur des produits à forte valeur ajoutée qui permettent de rentabiliser la catégorie. </a:t>
            </a:r>
          </a:p>
        </p:txBody>
      </p:sp>
    </p:spTree>
    <p:extLst>
      <p:ext uri="{BB962C8B-B14F-4D97-AF65-F5344CB8AC3E}">
        <p14:creationId xmlns:p14="http://schemas.microsoft.com/office/powerpoint/2010/main" val="3547937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17</a:t>
            </a:fld>
            <a:endParaRPr lang="en-GB" sz="1100">
              <a:latin typeface="Century Gothic" charset="0"/>
            </a:endParaRPr>
          </a:p>
        </p:txBody>
      </p:sp>
      <p:sp>
        <p:nvSpPr>
          <p:cNvPr id="7" name="Rectangle 8"/>
          <p:cNvSpPr>
            <a:spLocks noGrp="1" noChangeArrowheads="1"/>
          </p:cNvSpPr>
          <p:nvPr>
            <p:ph type="title"/>
          </p:nvPr>
        </p:nvSpPr>
        <p:spPr bwMode="auto">
          <a:xfrm>
            <a:off x="2483768" y="119799"/>
            <a:ext cx="4925243"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L’allongement de la saison </a:t>
            </a:r>
            <a:r>
              <a:rPr lang="fr-CA" sz="2600" b="0" dirty="0">
                <a:latin typeface="Century Gothic" charset="0"/>
                <a:cs typeface="ＭＳ Ｐゴシック" charset="0"/>
              </a:rPr>
              <a:t>Détaillants alimentaires</a:t>
            </a:r>
          </a:p>
        </p:txBody>
      </p:sp>
      <p:sp>
        <p:nvSpPr>
          <p:cNvPr id="4" name="Espace réservé du contenu 3">
            <a:extLst>
              <a:ext uri="{FF2B5EF4-FFF2-40B4-BE49-F238E27FC236}">
                <a16:creationId xmlns:a16="http://schemas.microsoft.com/office/drawing/2014/main" xmlns="" id="{D526CC2D-F53D-5C4B-AF60-25B4790CB5D3}"/>
              </a:ext>
            </a:extLst>
          </p:cNvPr>
          <p:cNvSpPr>
            <a:spLocks noGrp="1"/>
          </p:cNvSpPr>
          <p:nvPr>
            <p:ph idx="1"/>
          </p:nvPr>
        </p:nvSpPr>
        <p:spPr>
          <a:xfrm>
            <a:off x="356357" y="1412776"/>
            <a:ext cx="8424936" cy="3024336"/>
          </a:xfrm>
        </p:spPr>
        <p:txBody>
          <a:bodyPr>
            <a:noAutofit/>
          </a:bodyPr>
          <a:lstStyle/>
          <a:p>
            <a:pPr marL="0" indent="0">
              <a:spcBef>
                <a:spcPts val="1000"/>
              </a:spcBef>
              <a:buNone/>
            </a:pPr>
            <a:r>
              <a:rPr lang="fr-CA" sz="1400" dirty="0"/>
              <a:t>La question de l’allongement de la saison se pose moins dans le cas des détaillants alimentaires, car les ventes sont fortement concentrées sur les fleurs coupées et les plantes intérieures (en particulier celles associées à différentes fêtes).  </a:t>
            </a:r>
          </a:p>
          <a:p>
            <a:pPr marL="0" indent="0">
              <a:spcBef>
                <a:spcPts val="1000"/>
              </a:spcBef>
              <a:buNone/>
            </a:pPr>
            <a:r>
              <a:rPr lang="fr-CA" sz="1400" dirty="0"/>
              <a:t>Les détaillants alimentaires proposent malgré tout plusieurs catégories de produits en petites quantités. On les commercialise lors de périodes de forte demande (principalement au printemps pour les annuelles et à la fin de l’été dans le cas des chrysanthèmes).</a:t>
            </a:r>
          </a:p>
          <a:p>
            <a:pPr marL="0" indent="0">
              <a:spcBef>
                <a:spcPts val="1000"/>
              </a:spcBef>
              <a:buNone/>
            </a:pPr>
            <a:r>
              <a:rPr lang="fr-CA" sz="1400" dirty="0"/>
              <a:t>On a eu la confirmation que la vente d’annuelles au printemps tend à se prolonger, tout comme dans les autres chaînes interrogées. On constate une offre de végétaux extérieurs jusqu’à la Fête du Travail, mais dans des petits volumes et des lots ponctuels.</a:t>
            </a:r>
          </a:p>
        </p:txBody>
      </p:sp>
    </p:spTree>
    <p:extLst>
      <p:ext uri="{BB962C8B-B14F-4D97-AF65-F5344CB8AC3E}">
        <p14:creationId xmlns:p14="http://schemas.microsoft.com/office/powerpoint/2010/main" val="134626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18</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9302" y="114643"/>
            <a:ext cx="4637211"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Perspectives de ventes </a:t>
            </a:r>
            <a:br>
              <a:rPr lang="fr-CA" sz="2600" dirty="0">
                <a:latin typeface="Century Gothic" charset="0"/>
                <a:cs typeface="ＭＳ Ｐゴシック" charset="0"/>
              </a:rPr>
            </a:br>
            <a:r>
              <a:rPr lang="fr-CA" sz="2600" dirty="0">
                <a:latin typeface="Century Gothic" charset="0"/>
                <a:cs typeface="ＭＳ Ｐゴシック" charset="0"/>
              </a:rPr>
              <a:t>par catégorie de végétaux</a:t>
            </a:r>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6166268" y="1652422"/>
            <a:ext cx="2592288" cy="31023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600"/>
              </a:spcBef>
              <a:buNone/>
            </a:pPr>
            <a:r>
              <a:rPr lang="fr-CA" sz="1400" dirty="0">
                <a:latin typeface="Century Gothic" panose="020B0502020202020204" pitchFamily="34" charset="0"/>
              </a:rPr>
              <a:t>Les détaillants ont été invités à commenter les perspectives attendues (croissance, stabilité ou décroissance) au cours des deux prochaines années, pour chaque catégorie de végétaux vendus.</a:t>
            </a:r>
          </a:p>
          <a:p>
            <a:pPr marL="0" indent="0">
              <a:spcBef>
                <a:spcPts val="600"/>
              </a:spcBef>
              <a:buNone/>
            </a:pPr>
            <a:r>
              <a:rPr lang="fr-CA" sz="1400" dirty="0">
                <a:latin typeface="Century Gothic" panose="020B0502020202020204" pitchFamily="34" charset="0"/>
              </a:rPr>
              <a:t>Le tableau suivant brosse donc un aperçu des perspectives de vente pour les deux prochaines années.</a:t>
            </a:r>
          </a:p>
        </p:txBody>
      </p:sp>
      <p:graphicFrame>
        <p:nvGraphicFramePr>
          <p:cNvPr id="6" name="Table 2">
            <a:extLst>
              <a:ext uri="{FF2B5EF4-FFF2-40B4-BE49-F238E27FC236}">
                <a16:creationId xmlns:a16="http://schemas.microsoft.com/office/drawing/2014/main" xmlns="" id="{77AAE0AA-6E3A-5649-BD06-B825CA01CF93}"/>
              </a:ext>
            </a:extLst>
          </p:cNvPr>
          <p:cNvGraphicFramePr>
            <a:graphicFrameLocks noGrp="1"/>
          </p:cNvGraphicFramePr>
          <p:nvPr>
            <p:extLst>
              <p:ext uri="{D42A27DB-BD31-4B8C-83A1-F6EECF244321}">
                <p14:modId xmlns:p14="http://schemas.microsoft.com/office/powerpoint/2010/main" val="3882846560"/>
              </p:ext>
            </p:extLst>
          </p:nvPr>
        </p:nvGraphicFramePr>
        <p:xfrm>
          <a:off x="491214" y="1672209"/>
          <a:ext cx="2450642" cy="4508270"/>
        </p:xfrm>
        <a:graphic>
          <a:graphicData uri="http://schemas.openxmlformats.org/drawingml/2006/table">
            <a:tbl>
              <a:tblPr firstRow="1" bandRow="1">
                <a:tableStyleId>{5C22544A-7EE6-4342-B048-85BDC9FD1C3A}</a:tableStyleId>
              </a:tblPr>
              <a:tblGrid>
                <a:gridCol w="2450642">
                  <a:extLst>
                    <a:ext uri="{9D8B030D-6E8A-4147-A177-3AD203B41FA5}">
                      <a16:colId xmlns:a16="http://schemas.microsoft.com/office/drawing/2014/main" xmlns="" val="806944463"/>
                    </a:ext>
                  </a:extLst>
                </a:gridCol>
              </a:tblGrid>
              <a:tr h="487660">
                <a:tc>
                  <a:txBody>
                    <a:bodyPr/>
                    <a:lstStyle/>
                    <a:p>
                      <a:r>
                        <a:rPr lang="fr-CA" sz="1100" dirty="0">
                          <a:latin typeface="Century Gothic" panose="020B0502020202020204" pitchFamily="34" charset="0"/>
                        </a:rPr>
                        <a:t>Catégories de végétaux</a:t>
                      </a:r>
                    </a:p>
                    <a:p>
                      <a:r>
                        <a:rPr lang="fr-CA" sz="1100" dirty="0">
                          <a:latin typeface="Century Gothic" panose="020B0502020202020204" pitchFamily="34" charset="0"/>
                        </a:rPr>
                        <a:t/>
                      </a:r>
                      <a:br>
                        <a:rPr lang="fr-CA" sz="1100" dirty="0">
                          <a:latin typeface="Century Gothic" panose="020B0502020202020204" pitchFamily="34" charset="0"/>
                        </a:rPr>
                      </a:br>
                      <a:endParaRPr lang="fr-CA" sz="1100" dirty="0">
                        <a:latin typeface="Century Gothic" panose="020B0502020202020204" pitchFamily="34" charset="0"/>
                      </a:endParaRPr>
                    </a:p>
                  </a:txBody>
                  <a:tcPr/>
                </a:tc>
                <a:extLst>
                  <a:ext uri="{0D108BD9-81ED-4DB2-BD59-A6C34878D82A}">
                    <a16:rowId xmlns:a16="http://schemas.microsoft.com/office/drawing/2014/main" xmlns="" val="31875934"/>
                  </a:ext>
                </a:extLst>
              </a:tr>
              <a:tr h="2867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latin typeface="Century Gothic" panose="020B0502020202020204" pitchFamily="34" charset="0"/>
                        </a:rPr>
                        <a:t>Annuelles à replanter</a:t>
                      </a:r>
                    </a:p>
                  </a:txBody>
                  <a:tcPr/>
                </a:tc>
                <a:extLst>
                  <a:ext uri="{0D108BD9-81ED-4DB2-BD59-A6C34878D82A}">
                    <a16:rowId xmlns:a16="http://schemas.microsoft.com/office/drawing/2014/main" xmlns="" val="377661722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Paniers suspendus</a:t>
                      </a:r>
                    </a:p>
                  </a:txBody>
                  <a:tcPr/>
                </a:tc>
                <a:extLst>
                  <a:ext uri="{0D108BD9-81ED-4DB2-BD59-A6C34878D82A}">
                    <a16:rowId xmlns:a16="http://schemas.microsoft.com/office/drawing/2014/main" xmlns="" val="1314087354"/>
                  </a:ext>
                </a:extLst>
              </a:tr>
              <a:tr h="248765">
                <a:tc>
                  <a:txBody>
                    <a:bodyPr/>
                    <a:lstStyle/>
                    <a:p>
                      <a:pPr marL="268288" marR="0" lvl="0" indent="-268288" algn="l"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Potées fleuries extérieures</a:t>
                      </a:r>
                    </a:p>
                  </a:txBody>
                  <a:tcPr/>
                </a:tc>
                <a:extLst>
                  <a:ext uri="{0D108BD9-81ED-4DB2-BD59-A6C34878D82A}">
                    <a16:rowId xmlns:a16="http://schemas.microsoft.com/office/drawing/2014/main" xmlns="" val="122737305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Pots de patio</a:t>
                      </a:r>
                    </a:p>
                  </a:txBody>
                  <a:tcPr>
                    <a:solidFill>
                      <a:srgbClr val="EAEEF5"/>
                    </a:solidFill>
                  </a:tcPr>
                </a:tc>
                <a:extLst>
                  <a:ext uri="{0D108BD9-81ED-4DB2-BD59-A6C34878D82A}">
                    <a16:rowId xmlns:a16="http://schemas.microsoft.com/office/drawing/2014/main" xmlns="" val="397995755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Plants de légumes</a:t>
                      </a:r>
                    </a:p>
                  </a:txBody>
                  <a:tcPr>
                    <a:solidFill>
                      <a:srgbClr val="D0D9E9"/>
                    </a:solidFill>
                  </a:tcPr>
                </a:tc>
                <a:extLst>
                  <a:ext uri="{0D108BD9-81ED-4DB2-BD59-A6C34878D82A}">
                    <a16:rowId xmlns:a16="http://schemas.microsoft.com/office/drawing/2014/main" xmlns="" val="417467231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Fines herbes</a:t>
                      </a:r>
                    </a:p>
                  </a:txBody>
                  <a:tcPr>
                    <a:solidFill>
                      <a:srgbClr val="EAEEF5"/>
                    </a:solidFill>
                  </a:tcPr>
                </a:tc>
                <a:extLst>
                  <a:ext uri="{0D108BD9-81ED-4DB2-BD59-A6C34878D82A}">
                    <a16:rowId xmlns:a16="http://schemas.microsoft.com/office/drawing/2014/main" xmlns="" val="1636561025"/>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Plantes pour les différentes fêtes</a:t>
                      </a:r>
                    </a:p>
                  </a:txBody>
                  <a:tcPr>
                    <a:solidFill>
                      <a:srgbClr val="D0D9E9"/>
                    </a:solidFill>
                  </a:tcPr>
                </a:tc>
                <a:extLst>
                  <a:ext uri="{0D108BD9-81ED-4DB2-BD59-A6C34878D82A}">
                    <a16:rowId xmlns:a16="http://schemas.microsoft.com/office/drawing/2014/main" xmlns="" val="166219249"/>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Vivaces</a:t>
                      </a:r>
                    </a:p>
                  </a:txBody>
                  <a:tcPr>
                    <a:solidFill>
                      <a:srgbClr val="EAEEF5"/>
                    </a:solidFill>
                  </a:tcPr>
                </a:tc>
                <a:extLst>
                  <a:ext uri="{0D108BD9-81ED-4DB2-BD59-A6C34878D82A}">
                    <a16:rowId xmlns:a16="http://schemas.microsoft.com/office/drawing/2014/main" xmlns="" val="45284859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Arbres</a:t>
                      </a:r>
                    </a:p>
                  </a:txBody>
                  <a:tcPr>
                    <a:solidFill>
                      <a:srgbClr val="D0D9E9"/>
                    </a:solidFill>
                  </a:tcPr>
                </a:tc>
                <a:extLst>
                  <a:ext uri="{0D108BD9-81ED-4DB2-BD59-A6C34878D82A}">
                    <a16:rowId xmlns:a16="http://schemas.microsoft.com/office/drawing/2014/main" xmlns="" val="350402483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Arbres fruitiers</a:t>
                      </a:r>
                    </a:p>
                  </a:txBody>
                  <a:tcPr>
                    <a:solidFill>
                      <a:srgbClr val="EAEEF5"/>
                    </a:solidFill>
                  </a:tcPr>
                </a:tc>
                <a:extLst>
                  <a:ext uri="{0D108BD9-81ED-4DB2-BD59-A6C34878D82A}">
                    <a16:rowId xmlns:a16="http://schemas.microsoft.com/office/drawing/2014/main" xmlns="" val="2228695903"/>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Arbustes</a:t>
                      </a:r>
                    </a:p>
                  </a:txBody>
                  <a:tcPr>
                    <a:solidFill>
                      <a:srgbClr val="D0D9E9"/>
                    </a:solidFill>
                  </a:tcPr>
                </a:tc>
                <a:extLst>
                  <a:ext uri="{0D108BD9-81ED-4DB2-BD59-A6C34878D82A}">
                    <a16:rowId xmlns:a16="http://schemas.microsoft.com/office/drawing/2014/main" xmlns="" val="1620629226"/>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Arbustes à petits fruits</a:t>
                      </a:r>
                    </a:p>
                  </a:txBody>
                  <a:tcPr>
                    <a:solidFill>
                      <a:srgbClr val="EAEEF5"/>
                    </a:solidFill>
                  </a:tcPr>
                </a:tc>
                <a:extLst>
                  <a:ext uri="{0D108BD9-81ED-4DB2-BD59-A6C34878D82A}">
                    <a16:rowId xmlns:a16="http://schemas.microsoft.com/office/drawing/2014/main" xmlns="" val="2517694354"/>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Rosiers</a:t>
                      </a:r>
                    </a:p>
                  </a:txBody>
                  <a:tcPr>
                    <a:solidFill>
                      <a:srgbClr val="D0D9E9"/>
                    </a:solidFill>
                  </a:tcPr>
                </a:tc>
                <a:extLst>
                  <a:ext uri="{0D108BD9-81ED-4DB2-BD59-A6C34878D82A}">
                    <a16:rowId xmlns:a16="http://schemas.microsoft.com/office/drawing/2014/main" xmlns="" val="30008097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Plantes tropicales</a:t>
                      </a:r>
                    </a:p>
                  </a:txBody>
                  <a:tcPr>
                    <a:solidFill>
                      <a:srgbClr val="EAEEF5"/>
                    </a:solidFill>
                  </a:tcPr>
                </a:tc>
                <a:extLst>
                  <a:ext uri="{0D108BD9-81ED-4DB2-BD59-A6C34878D82A}">
                    <a16:rowId xmlns:a16="http://schemas.microsoft.com/office/drawing/2014/main" xmlns="" val="3213977489"/>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Fleurs coupées</a:t>
                      </a:r>
                    </a:p>
                  </a:txBody>
                  <a:tcPr>
                    <a:solidFill>
                      <a:srgbClr val="D0D9E9"/>
                    </a:solidFill>
                  </a:tcPr>
                </a:tc>
                <a:extLst>
                  <a:ext uri="{0D108BD9-81ED-4DB2-BD59-A6C34878D82A}">
                    <a16:rowId xmlns:a16="http://schemas.microsoft.com/office/drawing/2014/main" xmlns="" val="3218707835"/>
                  </a:ext>
                </a:extLst>
              </a:tr>
            </a:tbl>
          </a:graphicData>
        </a:graphic>
      </p:graphicFrame>
      <p:graphicFrame>
        <p:nvGraphicFramePr>
          <p:cNvPr id="8" name="Table 2">
            <a:extLst>
              <a:ext uri="{FF2B5EF4-FFF2-40B4-BE49-F238E27FC236}">
                <a16:creationId xmlns:a16="http://schemas.microsoft.com/office/drawing/2014/main" xmlns="" id="{C9830D10-0DB8-5F41-8026-CBB30EBEADC8}"/>
              </a:ext>
            </a:extLst>
          </p:cNvPr>
          <p:cNvGraphicFramePr>
            <a:graphicFrameLocks noGrp="1"/>
          </p:cNvGraphicFramePr>
          <p:nvPr>
            <p:extLst>
              <p:ext uri="{D42A27DB-BD31-4B8C-83A1-F6EECF244321}">
                <p14:modId xmlns:p14="http://schemas.microsoft.com/office/powerpoint/2010/main" val="2994681422"/>
              </p:ext>
            </p:extLst>
          </p:nvPr>
        </p:nvGraphicFramePr>
        <p:xfrm>
          <a:off x="3025152" y="1672209"/>
          <a:ext cx="1669460" cy="4508270"/>
        </p:xfrm>
        <a:graphic>
          <a:graphicData uri="http://schemas.openxmlformats.org/drawingml/2006/table">
            <a:tbl>
              <a:tblPr firstRow="1" bandRow="1">
                <a:tableStyleId>{5C22544A-7EE6-4342-B048-85BDC9FD1C3A}</a:tableStyleId>
              </a:tblPr>
              <a:tblGrid>
                <a:gridCol w="333892">
                  <a:extLst>
                    <a:ext uri="{9D8B030D-6E8A-4147-A177-3AD203B41FA5}">
                      <a16:colId xmlns:a16="http://schemas.microsoft.com/office/drawing/2014/main" xmlns="" val="1376947098"/>
                    </a:ext>
                  </a:extLst>
                </a:gridCol>
                <a:gridCol w="333892">
                  <a:extLst>
                    <a:ext uri="{9D8B030D-6E8A-4147-A177-3AD203B41FA5}">
                      <a16:colId xmlns:a16="http://schemas.microsoft.com/office/drawing/2014/main" xmlns="" val="4008238651"/>
                    </a:ext>
                  </a:extLst>
                </a:gridCol>
                <a:gridCol w="333892">
                  <a:extLst>
                    <a:ext uri="{9D8B030D-6E8A-4147-A177-3AD203B41FA5}">
                      <a16:colId xmlns:a16="http://schemas.microsoft.com/office/drawing/2014/main" xmlns="" val="3126339498"/>
                    </a:ext>
                  </a:extLst>
                </a:gridCol>
                <a:gridCol w="333892">
                  <a:extLst>
                    <a:ext uri="{9D8B030D-6E8A-4147-A177-3AD203B41FA5}">
                      <a16:colId xmlns:a16="http://schemas.microsoft.com/office/drawing/2014/main" xmlns="" val="3329237749"/>
                    </a:ext>
                  </a:extLst>
                </a:gridCol>
                <a:gridCol w="333892">
                  <a:extLst>
                    <a:ext uri="{9D8B030D-6E8A-4147-A177-3AD203B41FA5}">
                      <a16:colId xmlns:a16="http://schemas.microsoft.com/office/drawing/2014/main" xmlns="" val="4230468467"/>
                    </a:ext>
                  </a:extLst>
                </a:gridCol>
              </a:tblGrid>
              <a:tr h="487660">
                <a:tc gridSpan="5">
                  <a:txBody>
                    <a:bodyPr/>
                    <a:lstStyle/>
                    <a:p>
                      <a:pPr algn="ctr"/>
                      <a:r>
                        <a:rPr lang="fr-CA" sz="1100" b="1" dirty="0">
                          <a:latin typeface="Century Gothic" panose="020B0502020202020204" pitchFamily="34" charset="0"/>
                        </a:rPr>
                        <a:t>Généraliste/ quincailleries</a:t>
                      </a:r>
                      <a:endParaRPr lang="fr-CA" sz="1100" b="0" dirty="0">
                        <a:latin typeface="Century Gothic" panose="020B0502020202020204" pitchFamily="34" charset="0"/>
                      </a:endParaRPr>
                    </a:p>
                    <a:p>
                      <a:pPr algn="ctr"/>
                      <a:r>
                        <a:rPr lang="fr-CA" sz="1100" b="0" dirty="0">
                          <a:latin typeface="Century Gothic" panose="020B0502020202020204" pitchFamily="34" charset="0"/>
                        </a:rPr>
                        <a:t>(n = 5)</a:t>
                      </a:r>
                      <a:endParaRPr lang="fr-CA" sz="1100" b="1"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extLst>
                  <a:ext uri="{0D108BD9-81ED-4DB2-BD59-A6C34878D82A}">
                    <a16:rowId xmlns:a16="http://schemas.microsoft.com/office/drawing/2014/main" xmlns="" val="31875934"/>
                  </a:ext>
                </a:extLst>
              </a:tr>
              <a:tr h="286790">
                <a:tc>
                  <a:txBody>
                    <a:bodyPr/>
                    <a:lstStyle/>
                    <a:p>
                      <a:pPr lvl="0" algn="ctr"/>
                      <a:endParaRPr lang="fr-CA" sz="1100" b="0" dirty="0">
                        <a:latin typeface="Century Gothic" panose="020B0502020202020204" pitchFamily="34" charset="0"/>
                      </a:endParaRPr>
                    </a:p>
                  </a:txBody>
                  <a:tcPr>
                    <a:solidFill>
                      <a:srgbClr val="95CB00"/>
                    </a:solidFill>
                  </a:tcPr>
                </a:tc>
                <a:tc>
                  <a:txBody>
                    <a:bodyPr/>
                    <a:lstStyle/>
                    <a:p>
                      <a:pPr algn="ctr"/>
                      <a:endParaRPr lang="fr-CA" sz="1100" dirty="0">
                        <a:latin typeface="Century Gothic" panose="020B0502020202020204" pitchFamily="34" charset="0"/>
                      </a:endParaRPr>
                    </a:p>
                  </a:txBody>
                  <a:tcPr>
                    <a:solidFill>
                      <a:srgbClr val="95CB00"/>
                    </a:solidFill>
                  </a:tcPr>
                </a:tc>
                <a:tc>
                  <a:txBody>
                    <a:bodyPr/>
                    <a:lstStyle/>
                    <a:p>
                      <a:pPr algn="ctr"/>
                      <a:endParaRPr lang="fr-CA" sz="1100" dirty="0">
                        <a:latin typeface="Century Gothic" panose="020B0502020202020204" pitchFamily="34" charset="0"/>
                      </a:endParaRPr>
                    </a:p>
                  </a:txBody>
                  <a:tcPr>
                    <a:solidFill>
                      <a:srgbClr val="95CB00"/>
                    </a:solidFill>
                  </a:tcPr>
                </a:tc>
                <a:tc>
                  <a:txBody>
                    <a:bodyPr/>
                    <a:lstStyle/>
                    <a:p>
                      <a:pPr algn="ctr"/>
                      <a:endParaRPr lang="fr-CA" sz="1100" dirty="0">
                        <a:latin typeface="Century Gothic" panose="020B0502020202020204" pitchFamily="34" charset="0"/>
                      </a:endParaRPr>
                    </a:p>
                  </a:txBody>
                  <a:tcPr>
                    <a:solidFill>
                      <a:srgbClr val="FFEC0B"/>
                    </a:solidFill>
                  </a:tcPr>
                </a:tc>
                <a:tc>
                  <a:txBody>
                    <a:bodyPr/>
                    <a:lstStyle/>
                    <a:p>
                      <a:pPr algn="ctr"/>
                      <a:endParaRPr lang="fr-CA" sz="1100" dirty="0">
                        <a:latin typeface="Century Gothic" panose="020B0502020202020204" pitchFamily="34" charset="0"/>
                      </a:endParaRPr>
                    </a:p>
                  </a:txBody>
                  <a:tcPr>
                    <a:solidFill>
                      <a:srgbClr val="FF0000"/>
                    </a:solidFill>
                  </a:tcPr>
                </a:tc>
                <a:extLst>
                  <a:ext uri="{0D108BD9-81ED-4DB2-BD59-A6C34878D82A}">
                    <a16:rowId xmlns:a16="http://schemas.microsoft.com/office/drawing/2014/main" xmlns="" val="3776617220"/>
                  </a:ext>
                </a:extLst>
              </a:tr>
              <a:tr h="2487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extLst>
                  <a:ext uri="{0D108BD9-81ED-4DB2-BD59-A6C34878D82A}">
                    <a16:rowId xmlns:a16="http://schemas.microsoft.com/office/drawing/2014/main" xmlns="" val="1314087354"/>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extLst>
                  <a:ext uri="{0D108BD9-81ED-4DB2-BD59-A6C34878D82A}">
                    <a16:rowId xmlns:a16="http://schemas.microsoft.com/office/drawing/2014/main" xmlns="" val="1227373050"/>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extLst>
                  <a:ext uri="{0D108BD9-81ED-4DB2-BD59-A6C34878D82A}">
                    <a16:rowId xmlns:a16="http://schemas.microsoft.com/office/drawing/2014/main" xmlns="" val="3979957550"/>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extLst>
                  <a:ext uri="{0D108BD9-81ED-4DB2-BD59-A6C34878D82A}">
                    <a16:rowId xmlns:a16="http://schemas.microsoft.com/office/drawing/2014/main" xmlns="" val="4174672312"/>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extLst>
                  <a:ext uri="{0D108BD9-81ED-4DB2-BD59-A6C34878D82A}">
                    <a16:rowId xmlns:a16="http://schemas.microsoft.com/office/drawing/2014/main" xmlns="" val="1636561025"/>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extLst>
                  <a:ext uri="{0D108BD9-81ED-4DB2-BD59-A6C34878D82A}">
                    <a16:rowId xmlns:a16="http://schemas.microsoft.com/office/drawing/2014/main" xmlns="" val="166219249"/>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extLst>
                  <a:ext uri="{0D108BD9-81ED-4DB2-BD59-A6C34878D82A}">
                    <a16:rowId xmlns:a16="http://schemas.microsoft.com/office/drawing/2014/main" xmlns="" val="452848592"/>
                  </a:ext>
                </a:extLst>
              </a:tr>
              <a:tr h="248765">
                <a:tc>
                  <a:txBody>
                    <a:bodyPr/>
                    <a:lstStyle/>
                    <a:p>
                      <a:pPr lvl="0" algn="ct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extLst>
                  <a:ext uri="{0D108BD9-81ED-4DB2-BD59-A6C34878D82A}">
                    <a16:rowId xmlns:a16="http://schemas.microsoft.com/office/drawing/2014/main" xmlns="" val="3504024832"/>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extLst>
                  <a:ext uri="{0D108BD9-81ED-4DB2-BD59-A6C34878D82A}">
                    <a16:rowId xmlns:a16="http://schemas.microsoft.com/office/drawing/2014/main" xmlns="" val="2228695903"/>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extLst>
                  <a:ext uri="{0D108BD9-81ED-4DB2-BD59-A6C34878D82A}">
                    <a16:rowId xmlns:a16="http://schemas.microsoft.com/office/drawing/2014/main" xmlns="" val="1620629226"/>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extLst>
                  <a:ext uri="{0D108BD9-81ED-4DB2-BD59-A6C34878D82A}">
                    <a16:rowId xmlns:a16="http://schemas.microsoft.com/office/drawing/2014/main" xmlns="" val="2517694354"/>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C0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0000"/>
                    </a:solidFill>
                  </a:tcPr>
                </a:tc>
                <a:extLst>
                  <a:ext uri="{0D108BD9-81ED-4DB2-BD59-A6C34878D82A}">
                    <a16:rowId xmlns:a16="http://schemas.microsoft.com/office/drawing/2014/main" xmlns="" val="300080972"/>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4146267214"/>
                  </a:ext>
                </a:extLst>
              </a:tr>
              <a:tr h="248765">
                <a:tc>
                  <a:txBody>
                    <a:bodyPr/>
                    <a:lstStyle/>
                    <a:p>
                      <a:pPr lvl="0" algn="ct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888820614"/>
                  </a:ext>
                </a:extLst>
              </a:tr>
            </a:tbl>
          </a:graphicData>
        </a:graphic>
      </p:graphicFrame>
      <p:graphicFrame>
        <p:nvGraphicFramePr>
          <p:cNvPr id="9" name="Table 2">
            <a:extLst>
              <a:ext uri="{FF2B5EF4-FFF2-40B4-BE49-F238E27FC236}">
                <a16:creationId xmlns:a16="http://schemas.microsoft.com/office/drawing/2014/main" xmlns="" id="{24547168-65D2-5C4B-9695-E2A31615BF63}"/>
              </a:ext>
            </a:extLst>
          </p:cNvPr>
          <p:cNvGraphicFramePr>
            <a:graphicFrameLocks noGrp="1"/>
          </p:cNvGraphicFramePr>
          <p:nvPr>
            <p:extLst>
              <p:ext uri="{D42A27DB-BD31-4B8C-83A1-F6EECF244321}">
                <p14:modId xmlns:p14="http://schemas.microsoft.com/office/powerpoint/2010/main" val="2261822357"/>
              </p:ext>
            </p:extLst>
          </p:nvPr>
        </p:nvGraphicFramePr>
        <p:xfrm>
          <a:off x="4777908" y="1672209"/>
          <a:ext cx="1041399" cy="4508270"/>
        </p:xfrm>
        <a:graphic>
          <a:graphicData uri="http://schemas.openxmlformats.org/drawingml/2006/table">
            <a:tbl>
              <a:tblPr firstRow="1" bandRow="1">
                <a:tableStyleId>{5C22544A-7EE6-4342-B048-85BDC9FD1C3A}</a:tableStyleId>
              </a:tblPr>
              <a:tblGrid>
                <a:gridCol w="347133">
                  <a:extLst>
                    <a:ext uri="{9D8B030D-6E8A-4147-A177-3AD203B41FA5}">
                      <a16:colId xmlns:a16="http://schemas.microsoft.com/office/drawing/2014/main" xmlns="" val="1376947098"/>
                    </a:ext>
                  </a:extLst>
                </a:gridCol>
                <a:gridCol w="347133">
                  <a:extLst>
                    <a:ext uri="{9D8B030D-6E8A-4147-A177-3AD203B41FA5}">
                      <a16:colId xmlns:a16="http://schemas.microsoft.com/office/drawing/2014/main" xmlns="" val="4008238651"/>
                    </a:ext>
                  </a:extLst>
                </a:gridCol>
                <a:gridCol w="347133">
                  <a:extLst>
                    <a:ext uri="{9D8B030D-6E8A-4147-A177-3AD203B41FA5}">
                      <a16:colId xmlns:a16="http://schemas.microsoft.com/office/drawing/2014/main" xmlns="" val="3126339498"/>
                    </a:ext>
                  </a:extLst>
                </a:gridCol>
              </a:tblGrid>
              <a:tr h="487660">
                <a:tc gridSpan="3">
                  <a:txBody>
                    <a:bodyPr/>
                    <a:lstStyle/>
                    <a:p>
                      <a:pPr algn="ctr"/>
                      <a:r>
                        <a:rPr lang="fr-CA" sz="1100" b="1" dirty="0">
                          <a:latin typeface="Century Gothic" panose="020B0502020202020204" pitchFamily="34" charset="0"/>
                        </a:rPr>
                        <a:t>Détaillants alimentaires</a:t>
                      </a:r>
                      <a:endParaRPr lang="fr-CA" sz="1100" b="0" dirty="0">
                        <a:latin typeface="Century Gothic" panose="020B0502020202020204" pitchFamily="34" charset="0"/>
                      </a:endParaRPr>
                    </a:p>
                    <a:p>
                      <a:pPr algn="ctr"/>
                      <a:r>
                        <a:rPr lang="fr-CA" sz="1100" b="0" dirty="0">
                          <a:latin typeface="Century Gothic" panose="020B0502020202020204" pitchFamily="34" charset="0"/>
                        </a:rPr>
                        <a:t>(n = 3)</a:t>
                      </a:r>
                      <a:endParaRPr lang="fr-CA" sz="1100" b="1"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tc hMerge="1">
                  <a:txBody>
                    <a:bodyPr/>
                    <a:lstStyle/>
                    <a:p>
                      <a:pPr algn="ctr"/>
                      <a:endParaRPr lang="fr-CA" sz="1100" b="0" dirty="0">
                        <a:latin typeface="Century Gothic" panose="020B0502020202020204" pitchFamily="34" charset="0"/>
                      </a:endParaRPr>
                    </a:p>
                  </a:txBody>
                  <a:tcPr/>
                </a:tc>
                <a:extLst>
                  <a:ext uri="{0D108BD9-81ED-4DB2-BD59-A6C34878D82A}">
                    <a16:rowId xmlns:a16="http://schemas.microsoft.com/office/drawing/2014/main" xmlns="" val="31875934"/>
                  </a:ext>
                </a:extLst>
              </a:tr>
              <a:tr h="286790">
                <a:tc>
                  <a:txBody>
                    <a:bodyPr/>
                    <a:lstStyle/>
                    <a:p>
                      <a:pPr lvl="0" algn="ctr"/>
                      <a:endParaRPr lang="fr-CA" sz="1100" b="0" dirty="0">
                        <a:latin typeface="Century Gothic" panose="020B0502020202020204" pitchFamily="34" charset="0"/>
                      </a:endParaRPr>
                    </a:p>
                  </a:txBody>
                  <a:tcPr>
                    <a:solidFill>
                      <a:srgbClr val="95CB00"/>
                    </a:solidFill>
                  </a:tcPr>
                </a:tc>
                <a:tc>
                  <a:txBody>
                    <a:bodyPr/>
                    <a:lstStyle/>
                    <a:p>
                      <a:pPr algn="ctr"/>
                      <a:endParaRPr lang="fr-CA" sz="1100" dirty="0">
                        <a:latin typeface="Century Gothic" panose="020B0502020202020204" pitchFamily="34" charset="0"/>
                      </a:endParaRPr>
                    </a:p>
                  </a:txBody>
                  <a:tcPr>
                    <a:solidFill>
                      <a:srgbClr val="95CB00"/>
                    </a:solidFill>
                  </a:tcPr>
                </a:tc>
                <a:tc>
                  <a:txBody>
                    <a:bodyPr/>
                    <a:lstStyle/>
                    <a:p>
                      <a:pPr marL="0" algn="ctr" defTabSz="457200" rtl="0" eaLnBrk="1" latinLnBrk="0" hangingPunct="1"/>
                      <a:endParaRPr lang="fr-CA" sz="1100" kern="1200" dirty="0">
                        <a:solidFill>
                          <a:schemeClr val="dk1"/>
                        </a:solidFill>
                        <a:latin typeface="Century Gothic" panose="020B0502020202020204" pitchFamily="34" charset="0"/>
                        <a:ea typeface="+mn-ea"/>
                        <a:cs typeface="+mn-cs"/>
                      </a:endParaRPr>
                    </a:p>
                  </a:txBody>
                  <a:tcPr>
                    <a:solidFill>
                      <a:srgbClr val="FFE74F"/>
                    </a:solidFill>
                  </a:tcPr>
                </a:tc>
                <a:extLst>
                  <a:ext uri="{0D108BD9-81ED-4DB2-BD59-A6C34878D82A}">
                    <a16:rowId xmlns:a16="http://schemas.microsoft.com/office/drawing/2014/main" xmlns="" val="3776617220"/>
                  </a:ext>
                </a:extLst>
              </a:tr>
              <a:tr h="2487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latin typeface="Century Gothic" panose="020B0502020202020204" pitchFamily="34" charset="0"/>
                        <a:ea typeface="+mn-ea"/>
                        <a:cs typeface="+mn-cs"/>
                      </a:endParaRPr>
                    </a:p>
                  </a:txBody>
                  <a:tcPr>
                    <a:solidFill>
                      <a:srgbClr val="FFE74F"/>
                    </a:solidFill>
                  </a:tcPr>
                </a:tc>
                <a:extLst>
                  <a:ext uri="{0D108BD9-81ED-4DB2-BD59-A6C34878D82A}">
                    <a16:rowId xmlns:a16="http://schemas.microsoft.com/office/drawing/2014/main" xmlns="" val="1314087354"/>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latin typeface="Century Gothic" panose="020B0502020202020204" pitchFamily="34" charset="0"/>
                        <a:ea typeface="+mn-ea"/>
                        <a:cs typeface="+mn-cs"/>
                      </a:endParaRPr>
                    </a:p>
                  </a:txBody>
                  <a:tcPr>
                    <a:solidFill>
                      <a:srgbClr val="FFE74F"/>
                    </a:solidFill>
                  </a:tcPr>
                </a:tc>
                <a:extLst>
                  <a:ext uri="{0D108BD9-81ED-4DB2-BD59-A6C34878D82A}">
                    <a16:rowId xmlns:a16="http://schemas.microsoft.com/office/drawing/2014/main" xmlns="" val="1227373050"/>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latin typeface="Century Gothic" panose="020B0502020202020204" pitchFamily="34" charset="0"/>
                        <a:ea typeface="+mn-ea"/>
                        <a:cs typeface="+mn-cs"/>
                      </a:endParaRPr>
                    </a:p>
                  </a:txBody>
                  <a:tcPr>
                    <a:solidFill>
                      <a:srgbClr val="FFE74F"/>
                    </a:solidFill>
                  </a:tcPr>
                </a:tc>
                <a:extLst>
                  <a:ext uri="{0D108BD9-81ED-4DB2-BD59-A6C34878D82A}">
                    <a16:rowId xmlns:a16="http://schemas.microsoft.com/office/drawing/2014/main" xmlns="" val="3979957550"/>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latin typeface="Century Gothic" panose="020B0502020202020204" pitchFamily="34" charset="0"/>
                        <a:ea typeface="+mn-ea"/>
                        <a:cs typeface="+mn-cs"/>
                      </a:endParaRPr>
                    </a:p>
                  </a:txBody>
                  <a:tcPr>
                    <a:solidFill>
                      <a:srgbClr val="FFE74F"/>
                    </a:solidFill>
                  </a:tcPr>
                </a:tc>
                <a:extLst>
                  <a:ext uri="{0D108BD9-81ED-4DB2-BD59-A6C34878D82A}">
                    <a16:rowId xmlns:a16="http://schemas.microsoft.com/office/drawing/2014/main" xmlns="" val="4174672312"/>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extLst>
                  <a:ext uri="{0D108BD9-81ED-4DB2-BD59-A6C34878D82A}">
                    <a16:rowId xmlns:a16="http://schemas.microsoft.com/office/drawing/2014/main" xmlns="" val="1636561025"/>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extLst>
                  <a:ext uri="{0D108BD9-81ED-4DB2-BD59-A6C34878D82A}">
                    <a16:rowId xmlns:a16="http://schemas.microsoft.com/office/drawing/2014/main" xmlns="" val="166219249"/>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74F"/>
                    </a:solidFill>
                  </a:tcPr>
                </a:tc>
                <a:extLst>
                  <a:ext uri="{0D108BD9-81ED-4DB2-BD59-A6C34878D82A}">
                    <a16:rowId xmlns:a16="http://schemas.microsoft.com/office/drawing/2014/main" xmlns="" val="452848592"/>
                  </a:ext>
                </a:extLst>
              </a:tr>
              <a:tr h="248765">
                <a:tc>
                  <a:txBody>
                    <a:bodyPr/>
                    <a:lstStyle/>
                    <a:p>
                      <a:pPr lvl="0" algn="ctr"/>
                      <a:endParaRPr lang="fr-CA" sz="1100" dirty="0">
                        <a:latin typeface="Century Gothic" panose="020B0502020202020204" pitchFamily="34" charset="0"/>
                      </a:endParaRPr>
                    </a:p>
                  </a:txBody>
                  <a:tcPr>
                    <a:solidFill>
                      <a:srgbClr val="FFE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74F"/>
                    </a:solidFill>
                  </a:tcPr>
                </a:tc>
                <a:extLst>
                  <a:ext uri="{0D108BD9-81ED-4DB2-BD59-A6C34878D82A}">
                    <a16:rowId xmlns:a16="http://schemas.microsoft.com/office/drawing/2014/main" xmlns="" val="3504024832"/>
                  </a:ext>
                </a:extLst>
              </a:tr>
              <a:tr h="248765">
                <a:tc>
                  <a:txBody>
                    <a:bodyPr/>
                    <a:lstStyle/>
                    <a:p>
                      <a:pPr lvl="0" algn="ctr"/>
                      <a:endParaRPr lang="fr-CA" sz="1100" dirty="0">
                        <a:latin typeface="Century Gothic" panose="020B0502020202020204" pitchFamily="34" charset="0"/>
                      </a:endParaRPr>
                    </a:p>
                  </a:txBody>
                  <a:tcPr>
                    <a:solidFill>
                      <a:srgbClr val="FFE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74F"/>
                    </a:solidFill>
                  </a:tcPr>
                </a:tc>
                <a:extLst>
                  <a:ext uri="{0D108BD9-81ED-4DB2-BD59-A6C34878D82A}">
                    <a16:rowId xmlns:a16="http://schemas.microsoft.com/office/drawing/2014/main" xmlns="" val="2228695903"/>
                  </a:ext>
                </a:extLst>
              </a:tr>
              <a:tr h="248765">
                <a:tc>
                  <a:txBody>
                    <a:bodyPr/>
                    <a:lstStyle/>
                    <a:p>
                      <a:pPr lvl="0" algn="ctr"/>
                      <a:endParaRPr lang="fr-CA" sz="1100" dirty="0">
                        <a:latin typeface="Century Gothic" panose="020B0502020202020204" pitchFamily="34" charset="0"/>
                      </a:endParaRPr>
                    </a:p>
                  </a:txBody>
                  <a:tcPr>
                    <a:solidFill>
                      <a:srgbClr val="FFE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FFE74F"/>
                    </a:solidFill>
                  </a:tcPr>
                </a:tc>
                <a:extLst>
                  <a:ext uri="{0D108BD9-81ED-4DB2-BD59-A6C34878D82A}">
                    <a16:rowId xmlns:a16="http://schemas.microsoft.com/office/drawing/2014/main" xmlns="" val="1620629226"/>
                  </a:ext>
                </a:extLst>
              </a:tr>
              <a:tr h="248765">
                <a:tc>
                  <a:txBody>
                    <a:bodyPr/>
                    <a:lstStyle/>
                    <a:p>
                      <a:pPr lvl="0" algn="ct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2517694354"/>
                  </a:ext>
                </a:extLst>
              </a:tr>
              <a:tr h="248765">
                <a:tc>
                  <a:txBody>
                    <a:bodyPr/>
                    <a:lstStyle/>
                    <a:p>
                      <a:pPr lvl="0" algn="ctr"/>
                      <a:endParaRPr lang="fr-CA" sz="1100" dirty="0">
                        <a:latin typeface="Century Gothic" panose="020B0502020202020204" pitchFamily="34" charset="0"/>
                      </a:endParaRPr>
                    </a:p>
                  </a:txBody>
                  <a:tcPr>
                    <a:solidFill>
                      <a:srgbClr val="FFE74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chemeClr val="tx1"/>
                    </a:solidFill>
                  </a:tcPr>
                </a:tc>
                <a:extLst>
                  <a:ext uri="{0D108BD9-81ED-4DB2-BD59-A6C34878D82A}">
                    <a16:rowId xmlns:a16="http://schemas.microsoft.com/office/drawing/2014/main" xmlns="" val="300080972"/>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extLst>
                  <a:ext uri="{0D108BD9-81ED-4DB2-BD59-A6C34878D82A}">
                    <a16:rowId xmlns:a16="http://schemas.microsoft.com/office/drawing/2014/main" xmlns="" val="2454192405"/>
                  </a:ext>
                </a:extLst>
              </a:tr>
              <a:tr h="248765">
                <a:tc>
                  <a:txBody>
                    <a:bodyPr/>
                    <a:lstStyle/>
                    <a:p>
                      <a:pPr lvl="0" algn="ct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solidFill>
                      <a:srgbClr val="95CB00"/>
                    </a:solidFill>
                  </a:tcPr>
                </a:tc>
                <a:extLst>
                  <a:ext uri="{0D108BD9-81ED-4DB2-BD59-A6C34878D82A}">
                    <a16:rowId xmlns:a16="http://schemas.microsoft.com/office/drawing/2014/main" xmlns="" val="687712844"/>
                  </a:ext>
                </a:extLst>
              </a:tr>
            </a:tbl>
          </a:graphicData>
        </a:graphic>
      </p:graphicFrame>
      <p:sp>
        <p:nvSpPr>
          <p:cNvPr id="2" name="ZoneTexte 1">
            <a:extLst>
              <a:ext uri="{FF2B5EF4-FFF2-40B4-BE49-F238E27FC236}">
                <a16:creationId xmlns:a16="http://schemas.microsoft.com/office/drawing/2014/main" xmlns="" id="{AD9177BB-126D-9F44-B5F1-DFEDF24E471C}"/>
              </a:ext>
            </a:extLst>
          </p:cNvPr>
          <p:cNvSpPr txBox="1"/>
          <p:nvPr/>
        </p:nvSpPr>
        <p:spPr>
          <a:xfrm>
            <a:off x="5940152" y="5085184"/>
            <a:ext cx="864096" cy="246221"/>
          </a:xfrm>
          <a:prstGeom prst="rect">
            <a:avLst/>
          </a:prstGeom>
          <a:noFill/>
        </p:spPr>
        <p:txBody>
          <a:bodyPr wrap="square" rtlCol="0">
            <a:spAutoFit/>
          </a:bodyPr>
          <a:lstStyle/>
          <a:p>
            <a:r>
              <a:rPr lang="fr-CA" sz="1000" b="1" dirty="0">
                <a:solidFill>
                  <a:schemeClr val="bg2"/>
                </a:solidFill>
                <a:latin typeface="Century Gothic" panose="020B0502020202020204" pitchFamily="34" charset="0"/>
              </a:rPr>
              <a:t>Légende</a:t>
            </a:r>
          </a:p>
        </p:txBody>
      </p:sp>
      <p:sp>
        <p:nvSpPr>
          <p:cNvPr id="3" name="ZoneTexte 2">
            <a:extLst>
              <a:ext uri="{FF2B5EF4-FFF2-40B4-BE49-F238E27FC236}">
                <a16:creationId xmlns:a16="http://schemas.microsoft.com/office/drawing/2014/main" xmlns="" id="{AB19DBA3-18FA-7D46-A76F-3C4CB52B978E}"/>
              </a:ext>
            </a:extLst>
          </p:cNvPr>
          <p:cNvSpPr txBox="1"/>
          <p:nvPr/>
        </p:nvSpPr>
        <p:spPr>
          <a:xfrm>
            <a:off x="6012160" y="5373216"/>
            <a:ext cx="216024" cy="215444"/>
          </a:xfrm>
          <a:prstGeom prst="rect">
            <a:avLst/>
          </a:prstGeom>
          <a:solidFill>
            <a:srgbClr val="95CB00"/>
          </a:solidFill>
          <a:ln>
            <a:solidFill>
              <a:schemeClr val="bg1"/>
            </a:solidFill>
          </a:ln>
        </p:spPr>
        <p:txBody>
          <a:bodyPr wrap="square" rtlCol="0">
            <a:spAutoFit/>
          </a:bodyPr>
          <a:lstStyle/>
          <a:p>
            <a:endParaRPr lang="fr-CA" sz="800" dirty="0">
              <a:latin typeface="Century Gothic" panose="020B0502020202020204" pitchFamily="34" charset="0"/>
            </a:endParaRPr>
          </a:p>
        </p:txBody>
      </p:sp>
      <p:sp>
        <p:nvSpPr>
          <p:cNvPr id="11" name="ZoneTexte 10">
            <a:extLst>
              <a:ext uri="{FF2B5EF4-FFF2-40B4-BE49-F238E27FC236}">
                <a16:creationId xmlns:a16="http://schemas.microsoft.com/office/drawing/2014/main" xmlns="" id="{9046B7E9-AF2C-5340-83C6-F0C947CC7BF5}"/>
              </a:ext>
            </a:extLst>
          </p:cNvPr>
          <p:cNvSpPr txBox="1"/>
          <p:nvPr/>
        </p:nvSpPr>
        <p:spPr>
          <a:xfrm>
            <a:off x="6012160" y="5661828"/>
            <a:ext cx="216024" cy="215444"/>
          </a:xfrm>
          <a:prstGeom prst="rect">
            <a:avLst/>
          </a:prstGeom>
          <a:solidFill>
            <a:srgbClr val="FFEC0B"/>
          </a:solidFill>
          <a:ln>
            <a:solidFill>
              <a:schemeClr val="bg1"/>
            </a:solidFill>
          </a:ln>
        </p:spPr>
        <p:txBody>
          <a:bodyPr wrap="square" rtlCol="0">
            <a:spAutoFit/>
          </a:bodyPr>
          <a:lstStyle/>
          <a:p>
            <a:endParaRPr lang="fr-CA" sz="800" dirty="0">
              <a:latin typeface="Century Gothic" panose="020B0502020202020204" pitchFamily="34" charset="0"/>
            </a:endParaRPr>
          </a:p>
        </p:txBody>
      </p:sp>
      <p:sp>
        <p:nvSpPr>
          <p:cNvPr id="12" name="ZoneTexte 11">
            <a:extLst>
              <a:ext uri="{FF2B5EF4-FFF2-40B4-BE49-F238E27FC236}">
                <a16:creationId xmlns:a16="http://schemas.microsoft.com/office/drawing/2014/main" xmlns="" id="{DB9C52C7-45B1-2F43-BB22-F6C67425F65A}"/>
              </a:ext>
            </a:extLst>
          </p:cNvPr>
          <p:cNvSpPr txBox="1"/>
          <p:nvPr/>
        </p:nvSpPr>
        <p:spPr>
          <a:xfrm>
            <a:off x="6012160" y="5949860"/>
            <a:ext cx="216024" cy="215444"/>
          </a:xfrm>
          <a:prstGeom prst="rect">
            <a:avLst/>
          </a:prstGeom>
          <a:solidFill>
            <a:srgbClr val="FF0000"/>
          </a:solidFill>
          <a:ln>
            <a:solidFill>
              <a:schemeClr val="bg1"/>
            </a:solidFill>
          </a:ln>
        </p:spPr>
        <p:txBody>
          <a:bodyPr wrap="square" rtlCol="0">
            <a:spAutoFit/>
          </a:bodyPr>
          <a:lstStyle/>
          <a:p>
            <a:endParaRPr lang="fr-CA" sz="800" dirty="0">
              <a:latin typeface="Century Gothic" panose="020B0502020202020204" pitchFamily="34" charset="0"/>
            </a:endParaRPr>
          </a:p>
        </p:txBody>
      </p:sp>
      <p:sp>
        <p:nvSpPr>
          <p:cNvPr id="13" name="ZoneTexte 12">
            <a:extLst>
              <a:ext uri="{FF2B5EF4-FFF2-40B4-BE49-F238E27FC236}">
                <a16:creationId xmlns:a16="http://schemas.microsoft.com/office/drawing/2014/main" xmlns="" id="{D3EB5CF0-54EC-7849-B134-B61868A28E73}"/>
              </a:ext>
            </a:extLst>
          </p:cNvPr>
          <p:cNvSpPr txBox="1"/>
          <p:nvPr/>
        </p:nvSpPr>
        <p:spPr>
          <a:xfrm>
            <a:off x="6226596" y="5362763"/>
            <a:ext cx="1155304" cy="246221"/>
          </a:xfrm>
          <a:prstGeom prst="rect">
            <a:avLst/>
          </a:prstGeom>
          <a:noFill/>
        </p:spPr>
        <p:txBody>
          <a:bodyPr wrap="square" rtlCol="0">
            <a:spAutoFit/>
          </a:bodyPr>
          <a:lstStyle/>
          <a:p>
            <a:r>
              <a:rPr lang="fr-CA" sz="1000" i="1" dirty="0">
                <a:solidFill>
                  <a:schemeClr val="bg2"/>
                </a:solidFill>
                <a:latin typeface="Century Gothic" panose="020B0502020202020204" pitchFamily="34" charset="0"/>
              </a:rPr>
              <a:t>Croissance</a:t>
            </a:r>
          </a:p>
        </p:txBody>
      </p:sp>
      <p:sp>
        <p:nvSpPr>
          <p:cNvPr id="14" name="ZoneTexte 13">
            <a:extLst>
              <a:ext uri="{FF2B5EF4-FFF2-40B4-BE49-F238E27FC236}">
                <a16:creationId xmlns:a16="http://schemas.microsoft.com/office/drawing/2014/main" xmlns="" id="{70CF5AC6-1DBB-6E40-8EEE-CF314EC1D864}"/>
              </a:ext>
            </a:extLst>
          </p:cNvPr>
          <p:cNvSpPr txBox="1"/>
          <p:nvPr/>
        </p:nvSpPr>
        <p:spPr>
          <a:xfrm>
            <a:off x="6226596" y="5631050"/>
            <a:ext cx="1155304" cy="246221"/>
          </a:xfrm>
          <a:prstGeom prst="rect">
            <a:avLst/>
          </a:prstGeom>
          <a:noFill/>
        </p:spPr>
        <p:txBody>
          <a:bodyPr wrap="square" rtlCol="0">
            <a:spAutoFit/>
          </a:bodyPr>
          <a:lstStyle/>
          <a:p>
            <a:r>
              <a:rPr lang="fr-CA" sz="1000" i="1" dirty="0">
                <a:solidFill>
                  <a:schemeClr val="bg2"/>
                </a:solidFill>
                <a:latin typeface="Century Gothic" panose="020B0502020202020204" pitchFamily="34" charset="0"/>
              </a:rPr>
              <a:t>Stabilité</a:t>
            </a:r>
          </a:p>
        </p:txBody>
      </p:sp>
      <p:sp>
        <p:nvSpPr>
          <p:cNvPr id="15" name="ZoneTexte 14">
            <a:extLst>
              <a:ext uri="{FF2B5EF4-FFF2-40B4-BE49-F238E27FC236}">
                <a16:creationId xmlns:a16="http://schemas.microsoft.com/office/drawing/2014/main" xmlns="" id="{E2A8AE37-3737-A347-863F-20532DA56039}"/>
              </a:ext>
            </a:extLst>
          </p:cNvPr>
          <p:cNvSpPr txBox="1"/>
          <p:nvPr/>
        </p:nvSpPr>
        <p:spPr>
          <a:xfrm>
            <a:off x="6226596" y="5922868"/>
            <a:ext cx="1155304" cy="246221"/>
          </a:xfrm>
          <a:prstGeom prst="rect">
            <a:avLst/>
          </a:prstGeom>
          <a:noFill/>
        </p:spPr>
        <p:txBody>
          <a:bodyPr wrap="square" rtlCol="0">
            <a:spAutoFit/>
          </a:bodyPr>
          <a:lstStyle/>
          <a:p>
            <a:r>
              <a:rPr lang="fr-CA" sz="1000" i="1" dirty="0">
                <a:solidFill>
                  <a:schemeClr val="bg2"/>
                </a:solidFill>
                <a:latin typeface="Century Gothic" panose="020B0502020202020204" pitchFamily="34" charset="0"/>
              </a:rPr>
              <a:t>Diminution</a:t>
            </a:r>
          </a:p>
        </p:txBody>
      </p:sp>
      <p:sp>
        <p:nvSpPr>
          <p:cNvPr id="16" name="ZoneTexte 15">
            <a:extLst>
              <a:ext uri="{FF2B5EF4-FFF2-40B4-BE49-F238E27FC236}">
                <a16:creationId xmlns:a16="http://schemas.microsoft.com/office/drawing/2014/main" xmlns="" id="{A6052BB0-70A8-AE4C-BB34-9E030D7FB86B}"/>
              </a:ext>
            </a:extLst>
          </p:cNvPr>
          <p:cNvSpPr txBox="1"/>
          <p:nvPr/>
        </p:nvSpPr>
        <p:spPr>
          <a:xfrm>
            <a:off x="467544" y="1340768"/>
            <a:ext cx="6088098"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Tableau 4- Les perspectives de vente de végétaux dans les chaînes au Québec  </a:t>
            </a:r>
          </a:p>
        </p:txBody>
      </p:sp>
    </p:spTree>
    <p:extLst>
      <p:ext uri="{BB962C8B-B14F-4D97-AF65-F5344CB8AC3E}">
        <p14:creationId xmlns:p14="http://schemas.microsoft.com/office/powerpoint/2010/main" val="273134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55776" y="97765"/>
            <a:ext cx="4630738"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Table des matières</a:t>
            </a:r>
          </a:p>
        </p:txBody>
      </p:sp>
      <p:sp>
        <p:nvSpPr>
          <p:cNvPr id="2" name="ZoneTexte 1">
            <a:extLst>
              <a:ext uri="{FF2B5EF4-FFF2-40B4-BE49-F238E27FC236}">
                <a16:creationId xmlns:a16="http://schemas.microsoft.com/office/drawing/2014/main" xmlns="" id="{237B89E9-2BCE-6344-A268-39069C3964FC}"/>
              </a:ext>
            </a:extLst>
          </p:cNvPr>
          <p:cNvSpPr txBox="1"/>
          <p:nvPr/>
        </p:nvSpPr>
        <p:spPr>
          <a:xfrm>
            <a:off x="788405" y="1970571"/>
            <a:ext cx="7560840" cy="2523768"/>
          </a:xfrm>
          <a:prstGeom prst="rect">
            <a:avLst/>
          </a:prstGeom>
          <a:noFill/>
        </p:spPr>
        <p:txBody>
          <a:bodyPr wrap="square" rtlCol="0">
            <a:spAutoFit/>
          </a:bodyPr>
          <a:lstStyle/>
          <a:p>
            <a:pPr>
              <a:spcBef>
                <a:spcPts val="1200"/>
              </a:spcBef>
            </a:pPr>
            <a:r>
              <a:rPr lang="fr-CA" sz="1400" dirty="0">
                <a:solidFill>
                  <a:schemeClr val="bg2"/>
                </a:solidFill>
                <a:latin typeface="Century Gothic" panose="020B0502020202020204" pitchFamily="34" charset="0"/>
              </a:rPr>
              <a:t>															</a:t>
            </a:r>
            <a:r>
              <a:rPr lang="fr-CA" sz="1400" b="1" dirty="0">
                <a:solidFill>
                  <a:schemeClr val="bg2"/>
                </a:solidFill>
                <a:latin typeface="Century Gothic" panose="020B0502020202020204" pitchFamily="34" charset="0"/>
              </a:rPr>
              <a:t>Page</a:t>
            </a:r>
          </a:p>
          <a:p>
            <a:pPr marL="342900" indent="-342900">
              <a:spcBef>
                <a:spcPts val="1200"/>
              </a:spcBef>
              <a:buFont typeface="+mj-lt"/>
              <a:buAutoNum type="arabicPeriod"/>
            </a:pPr>
            <a:r>
              <a:rPr lang="fr-CA" sz="1400" dirty="0">
                <a:solidFill>
                  <a:schemeClr val="bg2"/>
                </a:solidFill>
                <a:latin typeface="Century Gothic" panose="020B0502020202020204" pitchFamily="34" charset="0"/>
              </a:rPr>
              <a:t>Contexte 													2</a:t>
            </a:r>
          </a:p>
          <a:p>
            <a:pPr marL="342900" indent="-342900">
              <a:spcBef>
                <a:spcPts val="1200"/>
              </a:spcBef>
              <a:buFont typeface="+mj-lt"/>
              <a:buAutoNum type="arabicPeriod"/>
            </a:pPr>
            <a:r>
              <a:rPr lang="fr-CA" sz="1400" dirty="0">
                <a:solidFill>
                  <a:schemeClr val="bg2"/>
                </a:solidFill>
                <a:latin typeface="Century Gothic" panose="020B0502020202020204" pitchFamily="34" charset="0"/>
              </a:rPr>
              <a:t>Objectifs													3</a:t>
            </a:r>
          </a:p>
          <a:p>
            <a:pPr marL="342900" indent="-342900">
              <a:spcBef>
                <a:spcPts val="1200"/>
              </a:spcBef>
              <a:buFont typeface="+mj-lt"/>
              <a:buAutoNum type="arabicPeriod"/>
            </a:pPr>
            <a:r>
              <a:rPr lang="fr-CA" sz="1400" dirty="0">
                <a:solidFill>
                  <a:schemeClr val="bg2"/>
                </a:solidFill>
                <a:latin typeface="Century Gothic" panose="020B0502020202020204" pitchFamily="34" charset="0"/>
              </a:rPr>
              <a:t>Méthodologie												4</a:t>
            </a:r>
          </a:p>
          <a:p>
            <a:pPr marL="342900" indent="-342900">
              <a:spcBef>
                <a:spcPts val="1200"/>
              </a:spcBef>
              <a:buFont typeface="+mj-lt"/>
              <a:buAutoNum type="arabicPeriod"/>
            </a:pPr>
            <a:r>
              <a:rPr lang="fr-CA" sz="1400" dirty="0">
                <a:solidFill>
                  <a:schemeClr val="bg2"/>
                </a:solidFill>
                <a:latin typeface="Century Gothic" panose="020B0502020202020204" pitchFamily="34" charset="0"/>
              </a:rPr>
              <a:t>Informations recueillies des producteurs en serre						6</a:t>
            </a:r>
          </a:p>
          <a:p>
            <a:pPr marL="342900" indent="-342900">
              <a:spcBef>
                <a:spcPts val="1200"/>
              </a:spcBef>
              <a:buFont typeface="+mj-lt"/>
              <a:buAutoNum type="arabicPeriod"/>
            </a:pPr>
            <a:r>
              <a:rPr lang="fr-CA" sz="1400" dirty="0">
                <a:solidFill>
                  <a:schemeClr val="bg2"/>
                </a:solidFill>
                <a:latin typeface="Century Gothic" panose="020B0502020202020204" pitchFamily="34" charset="0"/>
              </a:rPr>
              <a:t>Résultats 			 		 								7	</a:t>
            </a:r>
          </a:p>
          <a:p>
            <a:pPr marL="342900" lvl="1" indent="-342900">
              <a:spcBef>
                <a:spcPts val="1200"/>
              </a:spcBef>
              <a:buFont typeface="+mj-lt"/>
              <a:buAutoNum type="arabicPeriod" startAt="6"/>
            </a:pPr>
            <a:r>
              <a:rPr lang="fr-CA" sz="1400" dirty="0">
                <a:solidFill>
                  <a:schemeClr val="bg2"/>
                </a:solidFill>
                <a:latin typeface="Century Gothic" panose="020B0502020202020204" pitchFamily="34" charset="0"/>
              </a:rPr>
              <a:t>Conclusion - Recommandations									37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19</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9302" y="114643"/>
            <a:ext cx="4637211"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Perspectives de ventes </a:t>
            </a:r>
            <a:br>
              <a:rPr lang="fr-CA" sz="2600" dirty="0">
                <a:latin typeface="Century Gothic" charset="0"/>
                <a:cs typeface="ＭＳ Ｐゴシック" charset="0"/>
              </a:rPr>
            </a:br>
            <a:r>
              <a:rPr lang="fr-CA" sz="2600" dirty="0">
                <a:latin typeface="Century Gothic" charset="0"/>
                <a:cs typeface="ＭＳ Ｐゴシック" charset="0"/>
              </a:rPr>
              <a:t>par catégorie de végétaux</a:t>
            </a:r>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611560" y="1671190"/>
            <a:ext cx="8280920" cy="3083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600"/>
              </a:spcBef>
              <a:buNone/>
            </a:pPr>
            <a:r>
              <a:rPr lang="fr-CA" sz="1400" dirty="0">
                <a:latin typeface="Century Gothic" charset="0"/>
                <a:ea typeface="ＭＳ Ｐゴシック" charset="0"/>
                <a:cs typeface="Century Gothic" charset="0"/>
              </a:rPr>
              <a:t>En ce qui concerne les généralistes et les quincailleries, tous s’attendent à voir les ventes des paniers suspendus, de potées fleuries extérieures et des arrangements de patio augmenter. Quatre sur cinq ont aussi prévu des augmentations au niveau des plants de légumes et les fines herbes. Trois chaînes prévoient des augmentations au niveau des annuelles à replanter, les vivaces, les arbustes et les arbres à petits fruits.</a:t>
            </a:r>
          </a:p>
          <a:p>
            <a:pPr marL="0" indent="0">
              <a:spcBef>
                <a:spcPts val="600"/>
              </a:spcBef>
              <a:buNone/>
            </a:pPr>
            <a:r>
              <a:rPr lang="fr-CA" sz="1400" dirty="0">
                <a:latin typeface="Century Gothic" charset="0"/>
                <a:ea typeface="ＭＳ Ｐゴシック" charset="0"/>
                <a:cs typeface="Century Gothic" charset="0"/>
              </a:rPr>
              <a:t>C’est au niveau des arbres qu’un plus grand nombre de généralistes et quincailleries annoncent une diminution des ventes, suivi des arbres fruitiers. Enfin, une entreprise a aussi mentionné que les annuelles, les plantes pour les différentes fêtes, les arbustes et les rosiers pourraient aussi connaître une diminution.</a:t>
            </a:r>
          </a:p>
          <a:p>
            <a:pPr marL="0" indent="0">
              <a:spcBef>
                <a:spcPts val="600"/>
              </a:spcBef>
              <a:buNone/>
            </a:pPr>
            <a:r>
              <a:rPr lang="fr-CA" sz="1400" dirty="0">
                <a:latin typeface="Century Gothic" charset="0"/>
                <a:ea typeface="ＭＳ Ｐゴシック" charset="0"/>
                <a:cs typeface="Century Gothic" charset="0"/>
              </a:rPr>
              <a:t>Pour les trois détaillants alimentaires, on s’attend à des hausses de ventes de plantes tropicales et de fleurs coupées ainsi que des fines herbes et les plantes pour les différentes fêtes. Pour deux d’entre eux, une croissance est attendue dans presque toutes les catégories sauf en ce qui concerne les végétaux ligneux.</a:t>
            </a:r>
          </a:p>
        </p:txBody>
      </p:sp>
    </p:spTree>
    <p:extLst>
      <p:ext uri="{BB962C8B-B14F-4D97-AF65-F5344CB8AC3E}">
        <p14:creationId xmlns:p14="http://schemas.microsoft.com/office/powerpoint/2010/main" val="1522366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20</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9" y="81139"/>
            <a:ext cx="4637211"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Perspectives de ventes </a:t>
            </a:r>
            <a:br>
              <a:rPr lang="fr-CA" sz="2600" dirty="0">
                <a:latin typeface="Century Gothic" charset="0"/>
                <a:cs typeface="ＭＳ Ｐゴシック" charset="0"/>
              </a:rPr>
            </a:br>
            <a:r>
              <a:rPr lang="fr-CA" sz="2600" dirty="0">
                <a:latin typeface="Century Gothic" charset="0"/>
                <a:cs typeface="ＭＳ Ｐゴシック" charset="0"/>
              </a:rPr>
              <a:t>par catégorie de végétaux</a:t>
            </a:r>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392361" y="1556792"/>
            <a:ext cx="8352928"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600"/>
              </a:spcBef>
              <a:buNone/>
            </a:pPr>
            <a:r>
              <a:rPr lang="fr-CA" sz="1400" dirty="0">
                <a:latin typeface="Century Gothic" charset="0"/>
                <a:ea typeface="ＭＳ Ｐゴシック" charset="0"/>
                <a:cs typeface="Century Gothic" charset="0"/>
              </a:rPr>
              <a:t>Les répondants ont partagé différents commentaires en appui à leurs prévisions :</a:t>
            </a:r>
          </a:p>
          <a:p>
            <a:pPr marL="0" indent="0">
              <a:spcBef>
                <a:spcPts val="1200"/>
              </a:spcBef>
              <a:buNone/>
            </a:pPr>
            <a:r>
              <a:rPr lang="fr-CA" sz="1400" b="1" i="1" dirty="0">
                <a:latin typeface="Century Gothic" charset="0"/>
                <a:ea typeface="ＭＳ Ｐゴシック" charset="0"/>
                <a:cs typeface="Century Gothic" charset="0"/>
              </a:rPr>
              <a:t>Moins d’annuelles à replanter et plus de plants de légumes</a:t>
            </a:r>
          </a:p>
          <a:p>
            <a:pPr marL="0" indent="0">
              <a:spcBef>
                <a:spcPts val="600"/>
              </a:spcBef>
              <a:buNone/>
            </a:pPr>
            <a:r>
              <a:rPr lang="fr-CA" sz="1400" dirty="0">
                <a:latin typeface="Century Gothic" charset="0"/>
                <a:ea typeface="ＭＳ Ｐゴシック" charset="0"/>
                <a:cs typeface="Century Gothic" charset="0"/>
              </a:rPr>
              <a:t>La vente d’annuelles à replanter sera encore en croissance, mais on constate une tendance au déplacement des volumes au profit des plants de légumes. À cet effet, on rapporte qu’un nombre croissant de consommateurs remplacent leur platebande d’annuelles par un potager. </a:t>
            </a:r>
          </a:p>
          <a:p>
            <a:pPr marL="0" indent="0">
              <a:spcBef>
                <a:spcPts val="1200"/>
              </a:spcBef>
              <a:buNone/>
            </a:pPr>
            <a:r>
              <a:rPr lang="fr-CA" sz="1400" b="1" i="1" dirty="0">
                <a:latin typeface="Century Gothic" charset="0"/>
                <a:ea typeface="ＭＳ Ｐゴシック" charset="0"/>
                <a:cs typeface="Century Gothic" charset="0"/>
              </a:rPr>
              <a:t>Le consommateur veut des résultats immédiats sans consacrer d’efforts </a:t>
            </a:r>
          </a:p>
          <a:p>
            <a:pPr marL="0" indent="0">
              <a:spcBef>
                <a:spcPts val="600"/>
              </a:spcBef>
              <a:buNone/>
            </a:pPr>
            <a:r>
              <a:rPr lang="fr-CA" sz="1400" dirty="0">
                <a:latin typeface="Century Gothic" charset="0"/>
                <a:ea typeface="ＭＳ Ｐゴシック" charset="0"/>
              </a:rPr>
              <a:t>Pour cette raison, il privilégie les vivaces, les gros formats et les pots et jardinières pour le patio. Les détaillants anticipent d’ailleurs une croissance pour les vivaces de gros formats (1-2 gallons) et une diminution pour les plus petits formats (ex.: 4,5</a:t>
            </a:r>
            <a:r>
              <a:rPr lang="fr-CA" sz="1400" dirty="0">
                <a:latin typeface="Helvetica Neue" panose="02000503000000020004" pitchFamily="2" charset="0"/>
                <a:ea typeface="Helvetica Neue" panose="02000503000000020004" pitchFamily="2" charset="0"/>
                <a:cs typeface="Helvetica Neue" panose="02000503000000020004" pitchFamily="2" charset="0"/>
              </a:rPr>
              <a:t>"). </a:t>
            </a:r>
          </a:p>
          <a:p>
            <a:pPr marL="0" indent="0">
              <a:spcBef>
                <a:spcPts val="1200"/>
              </a:spcBef>
              <a:buNone/>
            </a:pPr>
            <a:r>
              <a:rPr lang="fr-CA" sz="1400" b="1" i="1" dirty="0">
                <a:latin typeface="Century Gothic" charset="0"/>
                <a:ea typeface="ＭＳ Ｐゴシック" charset="0"/>
              </a:rPr>
              <a:t>Diminution de la demande pour les arbres</a:t>
            </a:r>
            <a:endParaRPr lang="fr-CA" sz="1400" dirty="0">
              <a:latin typeface="Century Gothic" charset="0"/>
              <a:ea typeface="ＭＳ Ｐゴシック" charset="0"/>
            </a:endParaRPr>
          </a:p>
          <a:p>
            <a:pPr marL="0" indent="0">
              <a:spcBef>
                <a:spcPts val="600"/>
              </a:spcBef>
              <a:buNone/>
            </a:pPr>
            <a:r>
              <a:rPr lang="fr-CA" sz="1400" dirty="0">
                <a:latin typeface="Century Gothic" charset="0"/>
                <a:ea typeface="ＭＳ Ｐゴシック" charset="0"/>
              </a:rPr>
              <a:t>Contrairement aux autres catégories, l’achat d’un arbre est habituellement réfléchi et non spontané. L’exercice de vente est plus exigeant pour le détaillant et souvent, ce produit est écoulé à rabais à la fin de la saison. On voit des marchands en réduire l’offre ou sinon carrément cesser d’en vendre.</a:t>
            </a:r>
          </a:p>
        </p:txBody>
      </p:sp>
    </p:spTree>
    <p:extLst>
      <p:ext uri="{BB962C8B-B14F-4D97-AF65-F5344CB8AC3E}">
        <p14:creationId xmlns:p14="http://schemas.microsoft.com/office/powerpoint/2010/main" val="3365048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21</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9" y="81139"/>
            <a:ext cx="4637211"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Perspectives de ventes </a:t>
            </a:r>
            <a:br>
              <a:rPr lang="fr-CA" sz="2600" dirty="0">
                <a:latin typeface="Century Gothic" charset="0"/>
                <a:cs typeface="ＭＳ Ｐゴシック" charset="0"/>
              </a:rPr>
            </a:br>
            <a:r>
              <a:rPr lang="fr-CA" sz="2600" dirty="0">
                <a:latin typeface="Century Gothic" charset="0"/>
                <a:cs typeface="ＭＳ Ｐゴシック" charset="0"/>
              </a:rPr>
              <a:t>par catégorie de végétaux</a:t>
            </a:r>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392361" y="1556792"/>
            <a:ext cx="8352928" cy="3888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1200"/>
              </a:spcBef>
              <a:buNone/>
            </a:pPr>
            <a:r>
              <a:rPr lang="fr-CA" sz="1400" b="1" i="1" dirty="0">
                <a:latin typeface="Century Gothic" charset="0"/>
                <a:ea typeface="ＭＳ Ｐゴシック" charset="0"/>
              </a:rPr>
              <a:t>Les plantes pour les différentes fêtes suscitent des questionnements</a:t>
            </a:r>
          </a:p>
          <a:p>
            <a:pPr marL="0" indent="0">
              <a:spcBef>
                <a:spcPts val="1200"/>
              </a:spcBef>
              <a:buNone/>
            </a:pPr>
            <a:r>
              <a:rPr lang="fr-CA" sz="1400" dirty="0">
                <a:latin typeface="Century Gothic" charset="0"/>
                <a:ea typeface="ＭＳ Ｐゴシック" charset="0"/>
              </a:rPr>
              <a:t>Ces plantes offrent un potentiel de vente sur de courtes périodes. Ce produit convient bien au détaillants alimentaires et ils anticipent tous une croissance au cours des prochaines années.    </a:t>
            </a:r>
          </a:p>
          <a:p>
            <a:pPr marL="0" indent="0">
              <a:spcBef>
                <a:spcPts val="600"/>
              </a:spcBef>
              <a:buNone/>
            </a:pPr>
            <a:r>
              <a:rPr lang="fr-CA" sz="1400" dirty="0">
                <a:latin typeface="Century Gothic" charset="0"/>
                <a:ea typeface="ＭＳ Ｐゴシック" charset="0"/>
              </a:rPr>
              <a:t>Pour les autres chaînes, cette catégorie suscite moins d’intérêt précisément en raison de la très courte période où on peut vendre les végétaux. De même, certains questionnent l’intérêt des plus jeunes à perpétuer des traditions, comme l’achat d’un poinsettia à Noël.</a:t>
            </a:r>
          </a:p>
          <a:p>
            <a:pPr marL="0" indent="0">
              <a:spcBef>
                <a:spcPts val="1800"/>
              </a:spcBef>
              <a:buNone/>
            </a:pPr>
            <a:r>
              <a:rPr lang="fr-CA" sz="1400" b="1" i="1" dirty="0">
                <a:latin typeface="Century Gothic" charset="0"/>
                <a:ea typeface="ＭＳ Ｐゴシック" charset="0"/>
              </a:rPr>
              <a:t>Le palmier majesté continuera d’avoir la cote</a:t>
            </a:r>
          </a:p>
          <a:p>
            <a:pPr marL="0" indent="0">
              <a:spcBef>
                <a:spcPts val="600"/>
              </a:spcBef>
              <a:buNone/>
            </a:pPr>
            <a:r>
              <a:rPr lang="fr-CA" sz="1400" dirty="0">
                <a:latin typeface="Century Gothic" charset="0"/>
                <a:ea typeface="ＭＳ Ｐゴシック" charset="0"/>
              </a:rPr>
              <a:t>Cette plante tropicale importée de la Floride est un très bon vendeur et devrait continuer à séduire les consommateurs.</a:t>
            </a:r>
          </a:p>
        </p:txBody>
      </p:sp>
    </p:spTree>
    <p:extLst>
      <p:ext uri="{BB962C8B-B14F-4D97-AF65-F5344CB8AC3E}">
        <p14:creationId xmlns:p14="http://schemas.microsoft.com/office/powerpoint/2010/main" val="310032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22</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9" y="81139"/>
            <a:ext cx="4630738"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Catégories de végétaux </a:t>
            </a:r>
            <a:br>
              <a:rPr lang="fr-CA" sz="2600" dirty="0">
                <a:latin typeface="Century Gothic" charset="0"/>
                <a:cs typeface="ＭＳ Ｐゴシック" charset="0"/>
              </a:rPr>
            </a:br>
            <a:r>
              <a:rPr lang="fr-CA" sz="2600" dirty="0">
                <a:latin typeface="Century Gothic" charset="0"/>
                <a:cs typeface="ＭＳ Ｐゴシック" charset="0"/>
              </a:rPr>
              <a:t>en émergence </a:t>
            </a:r>
          </a:p>
        </p:txBody>
      </p:sp>
      <p:sp>
        <p:nvSpPr>
          <p:cNvPr id="10" name="Content Placeholder 2">
            <a:extLst>
              <a:ext uri="{FF2B5EF4-FFF2-40B4-BE49-F238E27FC236}">
                <a16:creationId xmlns:a16="http://schemas.microsoft.com/office/drawing/2014/main" xmlns="" id="{5DAC6D93-BDF5-BB49-8EE6-03A536301CBE}"/>
              </a:ext>
            </a:extLst>
          </p:cNvPr>
          <p:cNvSpPr>
            <a:spLocks noGrp="1"/>
          </p:cNvSpPr>
          <p:nvPr>
            <p:ph idx="1"/>
          </p:nvPr>
        </p:nvSpPr>
        <p:spPr bwMode="auto">
          <a:xfrm>
            <a:off x="542727" y="1566862"/>
            <a:ext cx="8061721" cy="35903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600"/>
              </a:spcBef>
              <a:buNone/>
            </a:pPr>
            <a:r>
              <a:rPr lang="fr-CA" sz="1400" dirty="0">
                <a:latin typeface="Century Gothic" charset="0"/>
                <a:ea typeface="ＭＳ Ｐゴシック" charset="0"/>
                <a:cs typeface="Century Gothic" charset="0"/>
              </a:rPr>
              <a:t>En complément, les détaillants ont été invités à préciser s’il y a d’autres végétaux où ils anticipent une croissance importante de la demande au cours des prochaines années. </a:t>
            </a:r>
          </a:p>
          <a:p>
            <a:pPr marL="0" indent="0">
              <a:spcBef>
                <a:spcPts val="600"/>
              </a:spcBef>
              <a:buNone/>
            </a:pPr>
            <a:endParaRPr lang="fr-CA" sz="1400" dirty="0">
              <a:latin typeface="Century Gothic" charset="0"/>
              <a:ea typeface="ＭＳ Ｐゴシック" charset="0"/>
            </a:endParaRPr>
          </a:p>
          <a:p>
            <a:pPr marL="0" indent="0">
              <a:spcBef>
                <a:spcPts val="600"/>
              </a:spcBef>
              <a:buNone/>
            </a:pPr>
            <a:r>
              <a:rPr lang="fr-CA" sz="1400" b="1" i="1" dirty="0">
                <a:latin typeface="Century Gothic" charset="0"/>
                <a:ea typeface="ＭＳ Ｐゴシック" charset="0"/>
              </a:rPr>
              <a:t>Les fleurs comestibles</a:t>
            </a:r>
          </a:p>
          <a:p>
            <a:pPr marL="0" indent="0">
              <a:spcBef>
                <a:spcPts val="600"/>
              </a:spcBef>
              <a:buNone/>
            </a:pPr>
            <a:r>
              <a:rPr lang="fr-CA" sz="1400" dirty="0">
                <a:latin typeface="Century Gothic" charset="0"/>
                <a:ea typeface="ＭＳ Ｐゴシック" charset="0"/>
                <a:cs typeface="Century Gothic" charset="0"/>
              </a:rPr>
              <a:t>Bien qu’il s’agisse en réalité d’un produit de niche, les fleurs comestibles suscitent un intérêt croissant de la part du consommateur. On s’attend à une croissance pour les prochaines années, mais il s’agira de petits volumes.  </a:t>
            </a:r>
          </a:p>
          <a:p>
            <a:pPr marL="0" indent="0">
              <a:spcBef>
                <a:spcPts val="600"/>
              </a:spcBef>
              <a:buNone/>
            </a:pPr>
            <a:endParaRPr lang="fr-CA" sz="1400" dirty="0">
              <a:latin typeface="Century Gothic" charset="0"/>
              <a:ea typeface="ＭＳ Ｐゴシック" charset="0"/>
              <a:cs typeface="Century Gothic" charset="0"/>
            </a:endParaRPr>
          </a:p>
          <a:p>
            <a:pPr marL="0" indent="0">
              <a:spcBef>
                <a:spcPts val="600"/>
              </a:spcBef>
              <a:buNone/>
            </a:pPr>
            <a:r>
              <a:rPr lang="fr-CA" sz="1400" b="1" i="1" dirty="0">
                <a:latin typeface="Century Gothic" charset="0"/>
                <a:ea typeface="ＭＳ Ｐゴシック" charset="0"/>
              </a:rPr>
              <a:t>Les plantes d’intérieur</a:t>
            </a:r>
          </a:p>
          <a:p>
            <a:pPr marL="0" indent="0">
              <a:spcBef>
                <a:spcPts val="600"/>
              </a:spcBef>
              <a:buNone/>
            </a:pPr>
            <a:r>
              <a:rPr lang="fr-CA" sz="1400" dirty="0">
                <a:latin typeface="Century Gothic" charset="0"/>
                <a:ea typeface="ＭＳ Ｐゴシック" charset="0"/>
                <a:cs typeface="Century Gothic" charset="0"/>
              </a:rPr>
              <a:t>On confirme une recrudescence de l’intérêt du consommateur pour les plantes d’intérieur en tant qu’objet de décoration, tels les succulents et les cactus. Cette tendance serait plus marquée en milieu urbain.</a:t>
            </a:r>
          </a:p>
          <a:p>
            <a:pPr marL="0" indent="0">
              <a:spcBef>
                <a:spcPts val="600"/>
              </a:spcBef>
              <a:buNone/>
            </a:pPr>
            <a:endParaRPr lang="fr-CA" sz="1400" b="1" dirty="0">
              <a:latin typeface="Century Gothic" panose="020B0502020202020204" pitchFamily="34" charset="0"/>
            </a:endParaRPr>
          </a:p>
          <a:p>
            <a:pPr marL="0" indent="0">
              <a:spcBef>
                <a:spcPts val="600"/>
              </a:spcBef>
              <a:buNone/>
            </a:pPr>
            <a:endParaRPr lang="fr-CA" sz="1400" dirty="0">
              <a:latin typeface="Century Gothic" panose="020B0502020202020204" pitchFamily="34" charset="0"/>
            </a:endParaRPr>
          </a:p>
        </p:txBody>
      </p:sp>
    </p:spTree>
    <p:extLst>
      <p:ext uri="{BB962C8B-B14F-4D97-AF65-F5344CB8AC3E}">
        <p14:creationId xmlns:p14="http://schemas.microsoft.com/office/powerpoint/2010/main" val="4138402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23</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Le processus décisionnel menant </a:t>
            </a:r>
            <a:br>
              <a:rPr lang="fr-CA" sz="2600" dirty="0">
                <a:latin typeface="Century Gothic" charset="0"/>
                <a:cs typeface="ＭＳ Ｐゴシック" charset="0"/>
              </a:rPr>
            </a:br>
            <a:r>
              <a:rPr lang="fr-CA" sz="2600" dirty="0">
                <a:latin typeface="Century Gothic" charset="0"/>
                <a:cs typeface="ＭＳ Ｐゴシック" charset="0"/>
              </a:rPr>
              <a:t>à l’offre de nouvelles variétés</a:t>
            </a:r>
            <a:endParaRPr lang="fr-CA" sz="2600" b="0" dirty="0">
              <a:latin typeface="Century Gothic" charset="0"/>
              <a:cs typeface="ＭＳ Ｐゴシック" charset="0"/>
            </a:endParaRPr>
          </a:p>
        </p:txBody>
      </p:sp>
      <p:sp>
        <p:nvSpPr>
          <p:cNvPr id="4" name="Espace réservé du contenu 3">
            <a:extLst>
              <a:ext uri="{FF2B5EF4-FFF2-40B4-BE49-F238E27FC236}">
                <a16:creationId xmlns:a16="http://schemas.microsoft.com/office/drawing/2014/main" xmlns="" id="{D526CC2D-F53D-5C4B-AF60-25B4790CB5D3}"/>
              </a:ext>
            </a:extLst>
          </p:cNvPr>
          <p:cNvSpPr>
            <a:spLocks noGrp="1"/>
          </p:cNvSpPr>
          <p:nvPr>
            <p:ph idx="1"/>
          </p:nvPr>
        </p:nvSpPr>
        <p:spPr>
          <a:xfrm>
            <a:off x="539553" y="1209475"/>
            <a:ext cx="7560840" cy="1067397"/>
          </a:xfrm>
        </p:spPr>
        <p:txBody>
          <a:bodyPr>
            <a:noAutofit/>
          </a:bodyPr>
          <a:lstStyle/>
          <a:p>
            <a:pPr marL="0" indent="0">
              <a:buNone/>
            </a:pPr>
            <a:r>
              <a:rPr lang="fr-CA" sz="1400" dirty="0"/>
              <a:t>Les détaillants ont été invités à préciser les critères sur lesquels le siège social s’appuie pour décider du choix d’une variété à ajouter. Le schéma suivant, détaillé à la page suivante, précise les facteurs prioritaires.</a:t>
            </a:r>
          </a:p>
        </p:txBody>
      </p:sp>
      <p:graphicFrame>
        <p:nvGraphicFramePr>
          <p:cNvPr id="6" name="Table 2">
            <a:extLst>
              <a:ext uri="{FF2B5EF4-FFF2-40B4-BE49-F238E27FC236}">
                <a16:creationId xmlns:a16="http://schemas.microsoft.com/office/drawing/2014/main" xmlns="" id="{5AEAFE72-F617-1345-9EF9-259A9B58C586}"/>
              </a:ext>
            </a:extLst>
          </p:cNvPr>
          <p:cNvGraphicFramePr>
            <a:graphicFrameLocks noGrp="1"/>
          </p:cNvGraphicFramePr>
          <p:nvPr>
            <p:extLst>
              <p:ext uri="{D42A27DB-BD31-4B8C-83A1-F6EECF244321}">
                <p14:modId xmlns:p14="http://schemas.microsoft.com/office/powerpoint/2010/main" val="30598255"/>
              </p:ext>
            </p:extLst>
          </p:nvPr>
        </p:nvGraphicFramePr>
        <p:xfrm>
          <a:off x="598042" y="2276872"/>
          <a:ext cx="7502350" cy="3505435"/>
        </p:xfrm>
        <a:graphic>
          <a:graphicData uri="http://schemas.openxmlformats.org/drawingml/2006/table">
            <a:tbl>
              <a:tblPr firstRow="1" bandRow="1">
                <a:tableStyleId>{5C22544A-7EE6-4342-B048-85BDC9FD1C3A}</a:tableStyleId>
              </a:tblPr>
              <a:tblGrid>
                <a:gridCol w="3598765">
                  <a:extLst>
                    <a:ext uri="{9D8B030D-6E8A-4147-A177-3AD203B41FA5}">
                      <a16:colId xmlns:a16="http://schemas.microsoft.com/office/drawing/2014/main" xmlns="" val="806944463"/>
                    </a:ext>
                  </a:extLst>
                </a:gridCol>
                <a:gridCol w="1365309">
                  <a:extLst>
                    <a:ext uri="{9D8B030D-6E8A-4147-A177-3AD203B41FA5}">
                      <a16:colId xmlns:a16="http://schemas.microsoft.com/office/drawing/2014/main" xmlns="" val="1376947098"/>
                    </a:ext>
                  </a:extLst>
                </a:gridCol>
                <a:gridCol w="1296144">
                  <a:extLst>
                    <a:ext uri="{9D8B030D-6E8A-4147-A177-3AD203B41FA5}">
                      <a16:colId xmlns:a16="http://schemas.microsoft.com/office/drawing/2014/main" xmlns="" val="4008238651"/>
                    </a:ext>
                  </a:extLst>
                </a:gridCol>
                <a:gridCol w="1242132">
                  <a:extLst>
                    <a:ext uri="{9D8B030D-6E8A-4147-A177-3AD203B41FA5}">
                      <a16:colId xmlns:a16="http://schemas.microsoft.com/office/drawing/2014/main" xmlns="" val="4230468467"/>
                    </a:ext>
                  </a:extLst>
                </a:gridCol>
              </a:tblGrid>
              <a:tr h="807268">
                <a:tc>
                  <a:txBody>
                    <a:bodyPr/>
                    <a:lstStyle/>
                    <a:p>
                      <a:r>
                        <a:rPr lang="fr-CA" sz="1100" dirty="0">
                          <a:latin typeface="Century Gothic" panose="020B0502020202020204" pitchFamily="34" charset="0"/>
                        </a:rPr>
                        <a:t>Facteurs prioritaires </a:t>
                      </a:r>
                      <a:br>
                        <a:rPr lang="fr-CA" sz="1100" dirty="0">
                          <a:latin typeface="Century Gothic" panose="020B0502020202020204" pitchFamily="34" charset="0"/>
                        </a:rPr>
                      </a:br>
                      <a:endParaRPr lang="fr-CA" sz="1100" dirty="0">
                        <a:latin typeface="Century Gothic" panose="020B0502020202020204" pitchFamily="34" charset="0"/>
                      </a:endParaRPr>
                    </a:p>
                  </a:txBody>
                  <a:tcPr/>
                </a:tc>
                <a:tc>
                  <a:txBody>
                    <a:bodyPr/>
                    <a:lstStyle/>
                    <a:p>
                      <a:pPr algn="ctr"/>
                      <a:r>
                        <a:rPr lang="fr-CA" sz="1100" dirty="0">
                          <a:latin typeface="Century Gothic" panose="020B0502020202020204" pitchFamily="34" charset="0"/>
                        </a:rPr>
                        <a:t>Nombre </a:t>
                      </a:r>
                      <a:br>
                        <a:rPr lang="fr-CA" sz="1100" dirty="0">
                          <a:latin typeface="Century Gothic" panose="020B0502020202020204" pitchFamily="34" charset="0"/>
                        </a:rPr>
                      </a:br>
                      <a:r>
                        <a:rPr lang="fr-CA" sz="1100" dirty="0">
                          <a:latin typeface="Century Gothic" panose="020B0502020202020204" pitchFamily="34" charset="0"/>
                        </a:rPr>
                        <a:t>de mentions </a:t>
                      </a:r>
                      <a:r>
                        <a:rPr lang="fr-CA" sz="1100" b="0" dirty="0">
                          <a:latin typeface="Century Gothic" panose="020B0502020202020204" pitchFamily="34" charset="0"/>
                        </a:rPr>
                        <a:t>(généraliste/</a:t>
                      </a:r>
                      <a:br>
                        <a:rPr lang="fr-CA" sz="1100" b="0" dirty="0">
                          <a:latin typeface="Century Gothic" panose="020B0502020202020204" pitchFamily="34" charset="0"/>
                        </a:rPr>
                      </a:br>
                      <a:r>
                        <a:rPr lang="fr-CA" sz="1100" b="0" dirty="0">
                          <a:latin typeface="Century Gothic" panose="020B0502020202020204" pitchFamily="34" charset="0"/>
                        </a:rPr>
                        <a:t>quincailleries)</a:t>
                      </a:r>
                    </a:p>
                    <a:p>
                      <a:pPr algn="ctr">
                        <a:spcBef>
                          <a:spcPts val="600"/>
                        </a:spcBef>
                      </a:pPr>
                      <a:r>
                        <a:rPr lang="fr-CA" sz="1100" b="0" dirty="0">
                          <a:latin typeface="Century Gothic" panose="020B0502020202020204" pitchFamily="34" charset="0"/>
                        </a:rPr>
                        <a:t>(n = 5)</a:t>
                      </a:r>
                    </a:p>
                  </a:txBody>
                  <a:tcPr/>
                </a:tc>
                <a:tc>
                  <a:txBody>
                    <a:bodyPr/>
                    <a:lstStyle/>
                    <a:p>
                      <a:pPr algn="ctr"/>
                      <a:r>
                        <a:rPr lang="fr-CA" sz="1100" dirty="0">
                          <a:latin typeface="Century Gothic" panose="020B0502020202020204" pitchFamily="34" charset="0"/>
                        </a:rPr>
                        <a:t>Nombre </a:t>
                      </a:r>
                      <a:br>
                        <a:rPr lang="fr-CA" sz="1100" dirty="0">
                          <a:latin typeface="Century Gothic" panose="020B0502020202020204" pitchFamily="34" charset="0"/>
                        </a:rPr>
                      </a:br>
                      <a:r>
                        <a:rPr lang="fr-CA" sz="1100" dirty="0">
                          <a:latin typeface="Century Gothic" panose="020B0502020202020204" pitchFamily="34" charset="0"/>
                        </a:rPr>
                        <a:t>de mentions </a:t>
                      </a:r>
                      <a:br>
                        <a:rPr lang="fr-CA" sz="1100" dirty="0">
                          <a:latin typeface="Century Gothic" panose="020B0502020202020204" pitchFamily="34" charset="0"/>
                        </a:rPr>
                      </a:br>
                      <a:r>
                        <a:rPr lang="fr-CA" sz="1100" b="0" dirty="0">
                          <a:latin typeface="Century Gothic" panose="020B0502020202020204" pitchFamily="34" charset="0"/>
                        </a:rPr>
                        <a:t>(détaillants alimentaires)</a:t>
                      </a:r>
                    </a:p>
                    <a:p>
                      <a:pPr algn="ctr">
                        <a:spcBef>
                          <a:spcPts val="600"/>
                        </a:spcBef>
                      </a:pPr>
                      <a:r>
                        <a:rPr lang="fr-CA" sz="1100" b="0" dirty="0">
                          <a:latin typeface="Century Gothic" panose="020B0502020202020204" pitchFamily="34" charset="0"/>
                        </a:rPr>
                        <a:t>(n = 3)</a:t>
                      </a:r>
                      <a:endParaRPr lang="fr-CA" sz="1100" dirty="0">
                        <a:latin typeface="Century Gothic" panose="020B0502020202020204" pitchFamily="34" charset="0"/>
                      </a:endParaRPr>
                    </a:p>
                  </a:txBody>
                  <a:tcPr/>
                </a:tc>
                <a:tc>
                  <a:txBody>
                    <a:bodyPr/>
                    <a:lstStyle/>
                    <a:p>
                      <a:pPr algn="ctr"/>
                      <a:r>
                        <a:rPr lang="fr-CA" sz="1100" dirty="0">
                          <a:latin typeface="Century Gothic" panose="020B0502020202020204" pitchFamily="34" charset="0"/>
                        </a:rPr>
                        <a:t>Total</a:t>
                      </a:r>
                    </a:p>
                  </a:txBody>
                  <a:tcPr/>
                </a:tc>
                <a:extLst>
                  <a:ext uri="{0D108BD9-81ED-4DB2-BD59-A6C34878D82A}">
                    <a16:rowId xmlns:a16="http://schemas.microsoft.com/office/drawing/2014/main" xmlns="" val="31875934"/>
                  </a:ext>
                </a:extLst>
              </a:tr>
              <a:tr h="303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latin typeface="Century Gothic" panose="020B0502020202020204" pitchFamily="34" charset="0"/>
                        </a:rPr>
                        <a:t>Suggestions et offres des fournisseurs</a:t>
                      </a:r>
                    </a:p>
                  </a:txBody>
                  <a:tcPr/>
                </a:tc>
                <a:tc>
                  <a:txBody>
                    <a:bodyPr/>
                    <a:lstStyle/>
                    <a:p>
                      <a:pPr algn="ctr"/>
                      <a:r>
                        <a:rPr lang="fr-CA" sz="1100" b="0" dirty="0">
                          <a:latin typeface="Century Gothic" panose="020B0502020202020204" pitchFamily="34" charset="0"/>
                        </a:rPr>
                        <a:t>4</a:t>
                      </a:r>
                    </a:p>
                  </a:txBody>
                  <a:tcPr/>
                </a:tc>
                <a:tc>
                  <a:txBody>
                    <a:bodyPr/>
                    <a:lstStyle/>
                    <a:p>
                      <a:pPr algn="ctr"/>
                      <a:r>
                        <a:rPr lang="fr-CA" sz="1100" dirty="0">
                          <a:latin typeface="Century Gothic" panose="020B0502020202020204" pitchFamily="34" charset="0"/>
                        </a:rPr>
                        <a:t>3</a:t>
                      </a:r>
                    </a:p>
                  </a:txBody>
                  <a:tcPr/>
                </a:tc>
                <a:tc>
                  <a:txBody>
                    <a:bodyPr/>
                    <a:lstStyle/>
                    <a:p>
                      <a:pPr algn="ctr"/>
                      <a:r>
                        <a:rPr lang="fr-CA" sz="1100" b="1" dirty="0">
                          <a:latin typeface="Century Gothic" panose="020B0502020202020204" pitchFamily="34" charset="0"/>
                        </a:rPr>
                        <a:t>7</a:t>
                      </a:r>
                    </a:p>
                  </a:txBody>
                  <a:tcPr/>
                </a:tc>
                <a:extLst>
                  <a:ext uri="{0D108BD9-81ED-4DB2-BD59-A6C34878D82A}">
                    <a16:rowId xmlns:a16="http://schemas.microsoft.com/office/drawing/2014/main" xmlns="" val="3776617220"/>
                  </a:ext>
                </a:extLst>
              </a:tr>
              <a:tr h="2744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Salons spécialisés en horticulture ornementale</a:t>
                      </a: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3</a:t>
                      </a:r>
                    </a:p>
                  </a:txBody>
                  <a:tcPr/>
                </a:tc>
                <a:extLst>
                  <a:ext uri="{0D108BD9-81ED-4DB2-BD59-A6C34878D82A}">
                    <a16:rowId xmlns:a16="http://schemas.microsoft.com/office/drawing/2014/main" xmlns="" val="1314087354"/>
                  </a:ext>
                </a:extLst>
              </a:tr>
              <a:tr h="274471">
                <a:tc>
                  <a:txBody>
                    <a:bodyPr/>
                    <a:lstStyle/>
                    <a:p>
                      <a:pPr marL="268288" marR="0" lvl="0" indent="-268288"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Publications spécialisées</a:t>
                      </a:r>
                      <a:endParaRPr lang="fr-CA" sz="1100" dirty="0">
                        <a:latin typeface="Century Gothic" panose="020B0502020202020204" pitchFamily="34" charset="0"/>
                      </a:endParaRPr>
                    </a:p>
                  </a:txBody>
                  <a:tcPr/>
                </a:tc>
                <a:tc>
                  <a:txBody>
                    <a:bodyPr/>
                    <a:lstStyle/>
                    <a:p>
                      <a:pPr algn="ct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2</a:t>
                      </a:r>
                    </a:p>
                  </a:txBody>
                  <a:tcPr/>
                </a:tc>
                <a:extLst>
                  <a:ext uri="{0D108BD9-81ED-4DB2-BD59-A6C34878D82A}">
                    <a16:rowId xmlns:a16="http://schemas.microsoft.com/office/drawing/2014/main" xmlns="" val="90864195"/>
                  </a:ext>
                </a:extLst>
              </a:tr>
              <a:tr h="274471">
                <a:tc>
                  <a:txBody>
                    <a:bodyPr/>
                    <a:lstStyle/>
                    <a:p>
                      <a:pPr marL="268288" marR="0" lvl="0" indent="-268288"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Visites de magasins concurrents</a:t>
                      </a:r>
                      <a:endParaRPr lang="fr-CA" sz="1100" dirty="0">
                        <a:latin typeface="Century Gothic" panose="020B0502020202020204" pitchFamily="34" charset="0"/>
                      </a:endParaRPr>
                    </a:p>
                  </a:txBody>
                  <a:tcPr/>
                </a:tc>
                <a:tc>
                  <a:txBody>
                    <a:bodyPr/>
                    <a:lstStyle/>
                    <a:p>
                      <a:pPr algn="ct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2</a:t>
                      </a:r>
                    </a:p>
                  </a:txBody>
                  <a:tcPr/>
                </a:tc>
                <a:extLst>
                  <a:ext uri="{0D108BD9-81ED-4DB2-BD59-A6C34878D82A}">
                    <a16:rowId xmlns:a16="http://schemas.microsoft.com/office/drawing/2014/main" xmlns="" val="1848883137"/>
                  </a:ext>
                </a:extLst>
              </a:tr>
              <a:tr h="274471">
                <a:tc>
                  <a:txBody>
                    <a:bodyPr/>
                    <a:lstStyle/>
                    <a:p>
                      <a:pPr marL="268288" marR="0" lvl="0" indent="-268288" algn="l"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Prix (1)</a:t>
                      </a:r>
                    </a:p>
                  </a:txBody>
                  <a:tcPr/>
                </a:tc>
                <a:tc>
                  <a:txBody>
                    <a:bodyPr/>
                    <a:lstStyle/>
                    <a:p>
                      <a:pPr algn="ct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a:t>
                      </a:r>
                    </a:p>
                  </a:txBody>
                  <a:tcPr/>
                </a:tc>
                <a:extLst>
                  <a:ext uri="{0D108BD9-81ED-4DB2-BD59-A6C34878D82A}">
                    <a16:rowId xmlns:a16="http://schemas.microsoft.com/office/drawing/2014/main" xmlns="" val="1227373050"/>
                  </a:ext>
                </a:extLst>
              </a:tr>
              <a:tr h="2744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Salons organisés par la chaîne </a:t>
                      </a:r>
                    </a:p>
                  </a:txBody>
                  <a:tcPr>
                    <a:solidFill>
                      <a:srgbClr val="EAEEF5"/>
                    </a:solidFill>
                  </a:tcPr>
                </a:tc>
                <a:tc>
                  <a:txBody>
                    <a:bodyPr/>
                    <a:lstStyle/>
                    <a:p>
                      <a:pPr algn="ct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a:t>
                      </a:r>
                    </a:p>
                  </a:txBody>
                  <a:tcPr/>
                </a:tc>
                <a:extLst>
                  <a:ext uri="{0D108BD9-81ED-4DB2-BD59-A6C34878D82A}">
                    <a16:rowId xmlns:a16="http://schemas.microsoft.com/office/drawing/2014/main" xmlns="" val="4174672312"/>
                  </a:ext>
                </a:extLst>
              </a:tr>
              <a:tr h="2744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Consultation de Ball Horticultural</a:t>
                      </a:r>
                    </a:p>
                  </a:txBody>
                  <a:tcPr>
                    <a:solidFill>
                      <a:srgbClr val="D0D9E9"/>
                    </a:solidFill>
                  </a:tcPr>
                </a:tc>
                <a:tc>
                  <a:txBody>
                    <a:bodyPr/>
                    <a:lstStyle/>
                    <a:p>
                      <a:pPr algn="ct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a:t>
                      </a:r>
                    </a:p>
                  </a:txBody>
                  <a:tcPr/>
                </a:tc>
                <a:extLst>
                  <a:ext uri="{0D108BD9-81ED-4DB2-BD59-A6C34878D82A}">
                    <a16:rowId xmlns:a16="http://schemas.microsoft.com/office/drawing/2014/main" xmlns="" val="166219249"/>
                  </a:ext>
                </a:extLst>
              </a:tr>
              <a:tr h="2744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Demandes de consommateurs en magasin</a:t>
                      </a:r>
                    </a:p>
                  </a:txBody>
                  <a:tcPr>
                    <a:solidFill>
                      <a:srgbClr val="EAEEF5"/>
                    </a:solidFill>
                  </a:tcPr>
                </a:tc>
                <a:tc>
                  <a:txBody>
                    <a:bodyPr/>
                    <a:lstStyle/>
                    <a:p>
                      <a:pPr algn="ct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a:t>
                      </a:r>
                    </a:p>
                  </a:txBody>
                  <a:tcPr/>
                </a:tc>
                <a:extLst>
                  <a:ext uri="{0D108BD9-81ED-4DB2-BD59-A6C34878D82A}">
                    <a16:rowId xmlns:a16="http://schemas.microsoft.com/office/drawing/2014/main" xmlns="" val="452848592"/>
                  </a:ext>
                </a:extLst>
              </a:tr>
              <a:tr h="2744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Les Exceptionnelles</a:t>
                      </a:r>
                    </a:p>
                  </a:txBody>
                  <a:tcPr>
                    <a:solidFill>
                      <a:srgbClr val="D0D9E9"/>
                    </a:solidFill>
                  </a:tcPr>
                </a:tc>
                <a:tc>
                  <a:txBody>
                    <a:bodyPr/>
                    <a:lstStyle/>
                    <a:p>
                      <a:pPr algn="ctr"/>
                      <a:r>
                        <a:rPr lang="fr-CA" sz="1100" dirty="0">
                          <a:latin typeface="Century Gothic" panose="020B0502020202020204" pitchFamily="34" charset="0"/>
                        </a:rPr>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a:t>
                      </a:r>
                    </a:p>
                  </a:txBody>
                  <a:tcPr/>
                </a:tc>
                <a:extLst>
                  <a:ext uri="{0D108BD9-81ED-4DB2-BD59-A6C34878D82A}">
                    <a16:rowId xmlns:a16="http://schemas.microsoft.com/office/drawing/2014/main" xmlns="" val="2228695903"/>
                  </a:ext>
                </a:extLst>
              </a:tr>
            </a:tbl>
          </a:graphicData>
        </a:graphic>
      </p:graphicFrame>
      <p:sp>
        <p:nvSpPr>
          <p:cNvPr id="2" name="Rectangle 1">
            <a:extLst>
              <a:ext uri="{FF2B5EF4-FFF2-40B4-BE49-F238E27FC236}">
                <a16:creationId xmlns:a16="http://schemas.microsoft.com/office/drawing/2014/main" xmlns="" id="{F9C3C8F2-434E-3749-80C1-AAC8AB45E721}"/>
              </a:ext>
            </a:extLst>
          </p:cNvPr>
          <p:cNvSpPr/>
          <p:nvPr/>
        </p:nvSpPr>
        <p:spPr>
          <a:xfrm>
            <a:off x="539551" y="6021288"/>
            <a:ext cx="7704857" cy="246221"/>
          </a:xfrm>
          <a:prstGeom prst="rect">
            <a:avLst/>
          </a:prstGeom>
        </p:spPr>
        <p:txBody>
          <a:bodyPr wrap="square">
            <a:spAutoFit/>
          </a:bodyPr>
          <a:lstStyle/>
          <a:p>
            <a:r>
              <a:rPr lang="fr-CA" sz="1000" dirty="0">
                <a:solidFill>
                  <a:schemeClr val="bg2"/>
                </a:solidFill>
                <a:latin typeface="Century Gothic" panose="020B0502020202020204" pitchFamily="34" charset="0"/>
              </a:rPr>
              <a:t>1 : Prix permettant de rencontrer la marge de profitabilité exigée du détaillant et d’être compétitif auprès du client final</a:t>
            </a:r>
            <a:endParaRPr lang="fr-CA" sz="1000" dirty="0">
              <a:solidFill>
                <a:schemeClr val="bg2"/>
              </a:solidFill>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162756"/>
            <a:ext cx="184731" cy="369332"/>
          </a:xfrm>
          <a:prstGeom prst="rect">
            <a:avLst/>
          </a:prstGeom>
          <a:solidFill>
            <a:srgbClr val="EAEEF5"/>
          </a:solidFill>
        </p:spPr>
        <p:txBody>
          <a:bodyPr wrap="none" rtlCol="0">
            <a:spAutoFit/>
          </a:bodyPr>
          <a:lstStyle/>
          <a:p>
            <a:endParaRPr lang="fr-CA" dirty="0"/>
          </a:p>
        </p:txBody>
      </p:sp>
      <p:sp>
        <p:nvSpPr>
          <p:cNvPr id="9" name="ZoneTexte 8">
            <a:extLst>
              <a:ext uri="{FF2B5EF4-FFF2-40B4-BE49-F238E27FC236}">
                <a16:creationId xmlns:a16="http://schemas.microsoft.com/office/drawing/2014/main" xmlns="" id="{AA5AF673-5825-A94E-8358-CD9C2AF4C47C}"/>
              </a:ext>
            </a:extLst>
          </p:cNvPr>
          <p:cNvSpPr txBox="1"/>
          <p:nvPr/>
        </p:nvSpPr>
        <p:spPr>
          <a:xfrm>
            <a:off x="539552" y="1968773"/>
            <a:ext cx="7704856"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Tableau 5- Les facteurs déterminants du processus décisionnel menant à l’offre de nouvelles variétés</a:t>
            </a:r>
          </a:p>
        </p:txBody>
      </p:sp>
    </p:spTree>
    <p:extLst>
      <p:ext uri="{BB962C8B-B14F-4D97-AF65-F5344CB8AC3E}">
        <p14:creationId xmlns:p14="http://schemas.microsoft.com/office/powerpoint/2010/main" val="4026021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24</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Le processus décisionnel menant </a:t>
            </a:r>
            <a:br>
              <a:rPr lang="fr-CA" sz="2600" dirty="0">
                <a:latin typeface="Century Gothic" charset="0"/>
                <a:cs typeface="ＭＳ Ｐゴシック" charset="0"/>
              </a:rPr>
            </a:br>
            <a:r>
              <a:rPr lang="fr-CA" sz="2600" dirty="0">
                <a:latin typeface="Century Gothic" charset="0"/>
                <a:cs typeface="ＭＳ Ｐゴシック" charset="0"/>
              </a:rPr>
              <a:t>à l’offre de nouvelles variétés</a:t>
            </a:r>
            <a:endParaRPr lang="fr-CA" sz="2600" b="0" dirty="0">
              <a:latin typeface="Century Gothic" charset="0"/>
              <a:cs typeface="ＭＳ Ｐゴシック" charset="0"/>
            </a:endParaRPr>
          </a:p>
        </p:txBody>
      </p:sp>
      <p:sp>
        <p:nvSpPr>
          <p:cNvPr id="4" name="Espace réservé du contenu 3">
            <a:extLst>
              <a:ext uri="{FF2B5EF4-FFF2-40B4-BE49-F238E27FC236}">
                <a16:creationId xmlns:a16="http://schemas.microsoft.com/office/drawing/2014/main" xmlns="" id="{D526CC2D-F53D-5C4B-AF60-25B4790CB5D3}"/>
              </a:ext>
            </a:extLst>
          </p:cNvPr>
          <p:cNvSpPr>
            <a:spLocks noGrp="1"/>
          </p:cNvSpPr>
          <p:nvPr>
            <p:ph idx="1"/>
          </p:nvPr>
        </p:nvSpPr>
        <p:spPr>
          <a:xfrm>
            <a:off x="395536" y="1543545"/>
            <a:ext cx="8496944" cy="4549751"/>
          </a:xfrm>
        </p:spPr>
        <p:txBody>
          <a:bodyPr>
            <a:noAutofit/>
          </a:bodyPr>
          <a:lstStyle/>
          <a:p>
            <a:pPr marL="0" indent="0">
              <a:spcBef>
                <a:spcPts val="1200"/>
              </a:spcBef>
              <a:buNone/>
            </a:pPr>
            <a:r>
              <a:rPr lang="fr-CA" sz="1400" dirty="0"/>
              <a:t>Les acheteurs et les gestionnaires de catégorie aux sièges sociaux se font un devoir de suivre l’évolution du marché, en participant par exemple à des salons spécialisés et via des abonnements à des publications spécialisées. On mentionne aussi visiter les magasins des concurrents. </a:t>
            </a:r>
          </a:p>
          <a:p>
            <a:pPr marL="0" indent="0">
              <a:spcBef>
                <a:spcPts val="1200"/>
              </a:spcBef>
              <a:buNone/>
            </a:pPr>
            <a:r>
              <a:rPr lang="fr-CA" sz="1400" dirty="0"/>
              <a:t>Pour la presque totalité des chaînes interrogées, le facteur le plus déterminant est sans conteste l’échange d’information avec les fournisseurs. On s’intéresse à leurs suggestions à titre d’experts et on souhaite vérifier ce qui fonctionne bien sur le marché. Certains confirment qu’ils valident souvent leurs choix avec leurs fournisseurs.</a:t>
            </a:r>
          </a:p>
          <a:p>
            <a:pPr marL="0" indent="0">
              <a:spcBef>
                <a:spcPts val="1200"/>
              </a:spcBef>
              <a:buNone/>
            </a:pPr>
            <a:r>
              <a:rPr lang="fr-CA" sz="1400" dirty="0"/>
              <a:t>Lors des échanges avec les fournisseurs, on cherchera à répondre à différentes préoccupations spécifiques de la chaîne, telles à titre d’exemple :</a:t>
            </a:r>
          </a:p>
          <a:p>
            <a:pPr>
              <a:spcBef>
                <a:spcPts val="1200"/>
              </a:spcBef>
              <a:buFont typeface="Arial" panose="020B0604020202020204" pitchFamily="34" charset="0"/>
              <a:buChar char="•"/>
            </a:pPr>
            <a:r>
              <a:rPr lang="fr-CA" sz="1400" dirty="0"/>
              <a:t>La capacité du fournisseur à offrir les végétaux demandés dans les quantités souhaitées ;</a:t>
            </a:r>
          </a:p>
          <a:p>
            <a:pPr>
              <a:spcBef>
                <a:spcPts val="1200"/>
              </a:spcBef>
              <a:buFont typeface="Arial" panose="020B0604020202020204" pitchFamily="34" charset="0"/>
              <a:buChar char="•"/>
            </a:pPr>
            <a:r>
              <a:rPr lang="fr-CA" sz="1400" dirty="0"/>
              <a:t>La possibilité de rencontrer un prix de vente cible raisonnable pour le consommateur </a:t>
            </a:r>
            <a:br>
              <a:rPr lang="fr-CA" sz="1400" dirty="0"/>
            </a:br>
            <a:r>
              <a:rPr lang="fr-CA" sz="1400" dirty="0"/>
              <a:t>tout en permettant au détaillant de rencontrer ses objectifs de profitabilité ;</a:t>
            </a:r>
          </a:p>
          <a:p>
            <a:pPr>
              <a:spcBef>
                <a:spcPts val="1200"/>
              </a:spcBef>
              <a:buFont typeface="Arial" panose="020B0604020202020204" pitchFamily="34" charset="0"/>
              <a:buChar char="•"/>
            </a:pPr>
            <a:r>
              <a:rPr lang="fr-CA" sz="1400" dirty="0"/>
              <a:t>Le besoin de miser sur des valeurs sûres à gros volumes;</a:t>
            </a:r>
          </a:p>
          <a:p>
            <a:pPr>
              <a:spcBef>
                <a:spcPts val="1200"/>
              </a:spcBef>
              <a:buFont typeface="Arial" panose="020B0604020202020204" pitchFamily="34" charset="0"/>
              <a:buChar char="•"/>
            </a:pPr>
            <a:r>
              <a:rPr lang="fr-CA" sz="1400" dirty="0"/>
              <a:t>Ne doit pas nécessiter un présentoir en magasin (pour les détaillants alimentaires).   </a:t>
            </a:r>
          </a:p>
          <a:p>
            <a:pPr marL="0" indent="0">
              <a:spcBef>
                <a:spcPts val="1200"/>
              </a:spcBef>
              <a:buNone/>
            </a:pPr>
            <a:r>
              <a:rPr lang="fr-CA" sz="1400" dirty="0"/>
              <a:t>   </a:t>
            </a: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162756"/>
            <a:ext cx="184731" cy="369332"/>
          </a:xfrm>
          <a:prstGeom prst="rect">
            <a:avLst/>
          </a:prstGeom>
          <a:solidFill>
            <a:srgbClr val="EAEEF5"/>
          </a:solidFill>
        </p:spPr>
        <p:txBody>
          <a:bodyPr wrap="none" rtlCol="0">
            <a:spAutoFit/>
          </a:bodyPr>
          <a:lstStyle/>
          <a:p>
            <a:endParaRPr lang="fr-CA" dirty="0"/>
          </a:p>
        </p:txBody>
      </p:sp>
    </p:spTree>
    <p:extLst>
      <p:ext uri="{BB962C8B-B14F-4D97-AF65-F5344CB8AC3E}">
        <p14:creationId xmlns:p14="http://schemas.microsoft.com/office/powerpoint/2010/main" val="379962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xmlns="" id="{34EFF30B-C900-D84C-AC48-8EF9989290E9}"/>
              </a:ext>
            </a:extLst>
          </p:cNvPr>
          <p:cNvPicPr>
            <a:picLocks noChangeAspect="1"/>
          </p:cNvPicPr>
          <p:nvPr/>
        </p:nvPicPr>
        <p:blipFill rotWithShape="1">
          <a:blip r:embed="rId3"/>
          <a:srcRect l="2820" t="2631" r="38589" b="4130"/>
          <a:stretch/>
        </p:blipFill>
        <p:spPr>
          <a:xfrm>
            <a:off x="1597829" y="3728245"/>
            <a:ext cx="2167736" cy="2075539"/>
          </a:xfrm>
          <a:prstGeom prst="rect">
            <a:avLst/>
          </a:prstGeom>
        </p:spPr>
      </p:pic>
      <p:pic>
        <p:nvPicPr>
          <p:cNvPr id="20" name="Image 19">
            <a:extLst>
              <a:ext uri="{FF2B5EF4-FFF2-40B4-BE49-F238E27FC236}">
                <a16:creationId xmlns:a16="http://schemas.microsoft.com/office/drawing/2014/main" xmlns="" id="{E0230DA0-2FAF-1344-8FA8-5062D4DEEC3B}"/>
              </a:ext>
            </a:extLst>
          </p:cNvPr>
          <p:cNvPicPr>
            <a:picLocks noChangeAspect="1"/>
          </p:cNvPicPr>
          <p:nvPr/>
        </p:nvPicPr>
        <p:blipFill rotWithShape="1">
          <a:blip r:embed="rId4"/>
          <a:srcRect l="2783" t="1425" r="39743" b="3055"/>
          <a:stretch/>
        </p:blipFill>
        <p:spPr>
          <a:xfrm>
            <a:off x="5359466" y="3705636"/>
            <a:ext cx="2167736" cy="2171636"/>
          </a:xfrm>
          <a:prstGeom prst="rect">
            <a:avLst/>
          </a:prstGeom>
        </p:spPr>
      </p:pic>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25</a:t>
            </a:fld>
            <a:endParaRPr lang="en-GB" sz="1100">
              <a:latin typeface="Century Gothic" charset="0"/>
            </a:endParaRPr>
          </a:p>
        </p:txBody>
      </p:sp>
      <p:sp>
        <p:nvSpPr>
          <p:cNvPr id="13314" name="TextBox 4"/>
          <p:cNvSpPr txBox="1">
            <a:spLocks noChangeArrowheads="1"/>
          </p:cNvSpPr>
          <p:nvPr/>
        </p:nvSpPr>
        <p:spPr bwMode="auto">
          <a:xfrm>
            <a:off x="10118317" y="273964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Les marques de végétaux</a:t>
            </a:r>
            <a:endParaRPr lang="fr-CA" sz="2600" b="0" dirty="0">
              <a:latin typeface="Century Gothic" charset="0"/>
              <a:cs typeface="ＭＳ Ｐゴシック" charset="0"/>
            </a:endParaRPr>
          </a:p>
        </p:txBody>
      </p:sp>
      <p:sp>
        <p:nvSpPr>
          <p:cNvPr id="4" name="Espace réservé du contenu 3">
            <a:extLst>
              <a:ext uri="{FF2B5EF4-FFF2-40B4-BE49-F238E27FC236}">
                <a16:creationId xmlns:a16="http://schemas.microsoft.com/office/drawing/2014/main" xmlns="" id="{D526CC2D-F53D-5C4B-AF60-25B4790CB5D3}"/>
              </a:ext>
            </a:extLst>
          </p:cNvPr>
          <p:cNvSpPr>
            <a:spLocks noGrp="1"/>
          </p:cNvSpPr>
          <p:nvPr>
            <p:ph idx="1"/>
          </p:nvPr>
        </p:nvSpPr>
        <p:spPr>
          <a:xfrm>
            <a:off x="499094" y="1434348"/>
            <a:ext cx="7736238" cy="656734"/>
          </a:xfrm>
        </p:spPr>
        <p:txBody>
          <a:bodyPr>
            <a:normAutofit/>
          </a:bodyPr>
          <a:lstStyle/>
          <a:p>
            <a:pPr marL="0" indent="0">
              <a:buNone/>
            </a:pPr>
            <a:r>
              <a:rPr lang="fr-CA" sz="1400" dirty="0"/>
              <a:t>Le schéma suivant (détaillé à la prochaine page) résume le point de vue des chaînes de détail concernant la vente de végétaux sous une marque privée. </a:t>
            </a: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19917" y="-315416"/>
            <a:ext cx="184731" cy="369332"/>
          </a:xfrm>
          <a:prstGeom prst="rect">
            <a:avLst/>
          </a:prstGeom>
          <a:solidFill>
            <a:srgbClr val="EAEEF5"/>
          </a:solidFill>
        </p:spPr>
        <p:txBody>
          <a:bodyPr wrap="none" rtlCol="0">
            <a:spAutoFit/>
          </a:bodyPr>
          <a:lstStyle/>
          <a:p>
            <a:endParaRPr lang="fr-CA" dirty="0"/>
          </a:p>
        </p:txBody>
      </p:sp>
      <p:sp>
        <p:nvSpPr>
          <p:cNvPr id="8" name="ZoneTexte 7">
            <a:extLst>
              <a:ext uri="{FF2B5EF4-FFF2-40B4-BE49-F238E27FC236}">
                <a16:creationId xmlns:a16="http://schemas.microsoft.com/office/drawing/2014/main" xmlns="" id="{204FB261-7B80-E443-9E12-24650C50ACAE}"/>
              </a:ext>
            </a:extLst>
          </p:cNvPr>
          <p:cNvSpPr txBox="1"/>
          <p:nvPr/>
        </p:nvSpPr>
        <p:spPr>
          <a:xfrm>
            <a:off x="1331640" y="2548148"/>
            <a:ext cx="2802054" cy="461665"/>
          </a:xfrm>
          <a:prstGeom prst="rect">
            <a:avLst/>
          </a:prstGeom>
          <a:noFill/>
        </p:spPr>
        <p:txBody>
          <a:bodyPr wrap="square" rtlCol="0">
            <a:spAutoFit/>
          </a:bodyPr>
          <a:lstStyle/>
          <a:p>
            <a:pPr algn="ctr"/>
            <a:r>
              <a:rPr lang="fr-CA" sz="1200" b="1" dirty="0">
                <a:solidFill>
                  <a:schemeClr val="bg2"/>
                </a:solidFill>
                <a:latin typeface="Century Gothic" panose="020B0502020202020204" pitchFamily="34" charset="0"/>
              </a:rPr>
              <a:t>Chaînes </a:t>
            </a:r>
          </a:p>
          <a:p>
            <a:pPr algn="ctr"/>
            <a:r>
              <a:rPr lang="fr-CA" sz="1200" i="1" dirty="0">
                <a:solidFill>
                  <a:schemeClr val="bg2"/>
                </a:solidFill>
                <a:latin typeface="Century Gothic" panose="020B0502020202020204" pitchFamily="34" charset="0"/>
              </a:rPr>
              <a:t>(généraliste/quincailleries)</a:t>
            </a:r>
          </a:p>
        </p:txBody>
      </p:sp>
      <p:sp>
        <p:nvSpPr>
          <p:cNvPr id="9" name="ZoneTexte 8">
            <a:extLst>
              <a:ext uri="{FF2B5EF4-FFF2-40B4-BE49-F238E27FC236}">
                <a16:creationId xmlns:a16="http://schemas.microsoft.com/office/drawing/2014/main" xmlns="" id="{BD9CE689-467D-0A41-A23F-15D3FA736187}"/>
              </a:ext>
            </a:extLst>
          </p:cNvPr>
          <p:cNvSpPr txBox="1"/>
          <p:nvPr/>
        </p:nvSpPr>
        <p:spPr>
          <a:xfrm>
            <a:off x="2411760" y="3009813"/>
            <a:ext cx="864096"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(n = 5)</a:t>
            </a:r>
          </a:p>
        </p:txBody>
      </p:sp>
      <p:sp>
        <p:nvSpPr>
          <p:cNvPr id="10" name="ZoneTexte 9">
            <a:extLst>
              <a:ext uri="{FF2B5EF4-FFF2-40B4-BE49-F238E27FC236}">
                <a16:creationId xmlns:a16="http://schemas.microsoft.com/office/drawing/2014/main" xmlns="" id="{D36C9E02-7F96-AC4F-8EF6-4D29C70BC624}"/>
              </a:ext>
            </a:extLst>
          </p:cNvPr>
          <p:cNvSpPr txBox="1"/>
          <p:nvPr/>
        </p:nvSpPr>
        <p:spPr>
          <a:xfrm>
            <a:off x="2915816" y="4509120"/>
            <a:ext cx="720080" cy="276999"/>
          </a:xfrm>
          <a:prstGeom prst="rect">
            <a:avLst/>
          </a:prstGeom>
          <a:noFill/>
        </p:spPr>
        <p:txBody>
          <a:bodyPr wrap="square" rtlCol="0">
            <a:spAutoFit/>
          </a:bodyPr>
          <a:lstStyle/>
          <a:p>
            <a:r>
              <a:rPr lang="fr-CA" sz="1200" b="1" dirty="0">
                <a:latin typeface="Century Gothic" panose="020B0502020202020204" pitchFamily="34" charset="0"/>
              </a:rPr>
              <a:t>(n = 2)</a:t>
            </a:r>
          </a:p>
        </p:txBody>
      </p:sp>
      <p:sp>
        <p:nvSpPr>
          <p:cNvPr id="13" name="ZoneTexte 12">
            <a:extLst>
              <a:ext uri="{FF2B5EF4-FFF2-40B4-BE49-F238E27FC236}">
                <a16:creationId xmlns:a16="http://schemas.microsoft.com/office/drawing/2014/main" xmlns="" id="{7893B145-9F8D-A243-9D72-8A3C2D3C0969}"/>
              </a:ext>
            </a:extLst>
          </p:cNvPr>
          <p:cNvSpPr txBox="1"/>
          <p:nvPr/>
        </p:nvSpPr>
        <p:spPr>
          <a:xfrm>
            <a:off x="1979712" y="4149080"/>
            <a:ext cx="720080" cy="276999"/>
          </a:xfrm>
          <a:prstGeom prst="rect">
            <a:avLst/>
          </a:prstGeom>
          <a:noFill/>
        </p:spPr>
        <p:txBody>
          <a:bodyPr wrap="square" rtlCol="0">
            <a:spAutoFit/>
          </a:bodyPr>
          <a:lstStyle/>
          <a:p>
            <a:r>
              <a:rPr lang="fr-CA" sz="1200" b="1" dirty="0">
                <a:latin typeface="Century Gothic" panose="020B0502020202020204" pitchFamily="34" charset="0"/>
              </a:rPr>
              <a:t>(n = 1)</a:t>
            </a:r>
          </a:p>
        </p:txBody>
      </p:sp>
      <p:sp>
        <p:nvSpPr>
          <p:cNvPr id="14" name="ZoneTexte 13">
            <a:extLst>
              <a:ext uri="{FF2B5EF4-FFF2-40B4-BE49-F238E27FC236}">
                <a16:creationId xmlns:a16="http://schemas.microsoft.com/office/drawing/2014/main" xmlns="" id="{F97C75F7-03C7-2648-A4F0-F8CBBDAD25CE}"/>
              </a:ext>
            </a:extLst>
          </p:cNvPr>
          <p:cNvSpPr txBox="1"/>
          <p:nvPr/>
        </p:nvSpPr>
        <p:spPr>
          <a:xfrm>
            <a:off x="2051720" y="5157192"/>
            <a:ext cx="720080" cy="276999"/>
          </a:xfrm>
          <a:prstGeom prst="rect">
            <a:avLst/>
          </a:prstGeom>
          <a:noFill/>
        </p:spPr>
        <p:txBody>
          <a:bodyPr wrap="square" rtlCol="0">
            <a:spAutoFit/>
          </a:bodyPr>
          <a:lstStyle/>
          <a:p>
            <a:r>
              <a:rPr lang="fr-CA" sz="1200" b="1" dirty="0">
                <a:latin typeface="Century Gothic" panose="020B0502020202020204" pitchFamily="34" charset="0"/>
              </a:rPr>
              <a:t>(n = 2)</a:t>
            </a:r>
          </a:p>
        </p:txBody>
      </p:sp>
      <p:sp>
        <p:nvSpPr>
          <p:cNvPr id="11" name="ZoneTexte 10">
            <a:extLst>
              <a:ext uri="{FF2B5EF4-FFF2-40B4-BE49-F238E27FC236}">
                <a16:creationId xmlns:a16="http://schemas.microsoft.com/office/drawing/2014/main" xmlns="" id="{890541B2-9E74-384E-A3E7-8CF035F7051B}"/>
              </a:ext>
            </a:extLst>
          </p:cNvPr>
          <p:cNvSpPr txBox="1"/>
          <p:nvPr/>
        </p:nvSpPr>
        <p:spPr>
          <a:xfrm>
            <a:off x="3744486" y="4525571"/>
            <a:ext cx="1675197" cy="430887"/>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A une marque privée pour les végétaux</a:t>
            </a:r>
          </a:p>
        </p:txBody>
      </p:sp>
      <p:sp>
        <p:nvSpPr>
          <p:cNvPr id="16" name="ZoneTexte 15">
            <a:extLst>
              <a:ext uri="{FF2B5EF4-FFF2-40B4-BE49-F238E27FC236}">
                <a16:creationId xmlns:a16="http://schemas.microsoft.com/office/drawing/2014/main" xmlns="" id="{446E561B-6ECE-F646-8BE7-85E5F9B192BB}"/>
              </a:ext>
            </a:extLst>
          </p:cNvPr>
          <p:cNvSpPr txBox="1"/>
          <p:nvPr/>
        </p:nvSpPr>
        <p:spPr>
          <a:xfrm>
            <a:off x="346069" y="3359801"/>
            <a:ext cx="3354902" cy="430887"/>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N’a pas de marque privée pour les végétaux, mais souhaite en développer une</a:t>
            </a:r>
          </a:p>
        </p:txBody>
      </p:sp>
      <p:sp>
        <p:nvSpPr>
          <p:cNvPr id="17" name="ZoneTexte 16">
            <a:extLst>
              <a:ext uri="{FF2B5EF4-FFF2-40B4-BE49-F238E27FC236}">
                <a16:creationId xmlns:a16="http://schemas.microsoft.com/office/drawing/2014/main" xmlns="" id="{6DB4DD4E-BAF2-F14C-BDB5-4F63F882437D}"/>
              </a:ext>
            </a:extLst>
          </p:cNvPr>
          <p:cNvSpPr txBox="1"/>
          <p:nvPr/>
        </p:nvSpPr>
        <p:spPr>
          <a:xfrm>
            <a:off x="908149" y="5848693"/>
            <a:ext cx="3215461" cy="415498"/>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N’a pas de marque privée pour les végétaux, et ne souhaite pas en développer une</a:t>
            </a:r>
          </a:p>
        </p:txBody>
      </p:sp>
      <p:sp>
        <p:nvSpPr>
          <p:cNvPr id="18" name="ZoneTexte 17">
            <a:extLst>
              <a:ext uri="{FF2B5EF4-FFF2-40B4-BE49-F238E27FC236}">
                <a16:creationId xmlns:a16="http://schemas.microsoft.com/office/drawing/2014/main" xmlns="" id="{2372B854-D9FF-6F4A-9642-F93C841216CF}"/>
              </a:ext>
            </a:extLst>
          </p:cNvPr>
          <p:cNvSpPr txBox="1"/>
          <p:nvPr/>
        </p:nvSpPr>
        <p:spPr>
          <a:xfrm>
            <a:off x="5010306" y="2546320"/>
            <a:ext cx="2802054" cy="461665"/>
          </a:xfrm>
          <a:prstGeom prst="rect">
            <a:avLst/>
          </a:prstGeom>
          <a:noFill/>
        </p:spPr>
        <p:txBody>
          <a:bodyPr wrap="square" rtlCol="0">
            <a:spAutoFit/>
          </a:bodyPr>
          <a:lstStyle/>
          <a:p>
            <a:pPr algn="ctr"/>
            <a:r>
              <a:rPr lang="fr-CA" sz="1200" b="1" dirty="0">
                <a:solidFill>
                  <a:schemeClr val="bg2"/>
                </a:solidFill>
                <a:latin typeface="Century Gothic" panose="020B0502020202020204" pitchFamily="34" charset="0"/>
              </a:rPr>
              <a:t>Chaînes </a:t>
            </a:r>
          </a:p>
          <a:p>
            <a:pPr algn="ctr"/>
            <a:r>
              <a:rPr lang="fr-CA" sz="1200" i="1" dirty="0">
                <a:solidFill>
                  <a:schemeClr val="bg2"/>
                </a:solidFill>
                <a:latin typeface="Century Gothic" panose="020B0502020202020204" pitchFamily="34" charset="0"/>
              </a:rPr>
              <a:t>(détaillants alimentaires)</a:t>
            </a:r>
          </a:p>
        </p:txBody>
      </p:sp>
      <p:sp>
        <p:nvSpPr>
          <p:cNvPr id="19" name="ZoneTexte 18">
            <a:extLst>
              <a:ext uri="{FF2B5EF4-FFF2-40B4-BE49-F238E27FC236}">
                <a16:creationId xmlns:a16="http://schemas.microsoft.com/office/drawing/2014/main" xmlns="" id="{B1F48488-B1DB-EE4D-8DD0-BFAD06220F1C}"/>
              </a:ext>
            </a:extLst>
          </p:cNvPr>
          <p:cNvSpPr txBox="1"/>
          <p:nvPr/>
        </p:nvSpPr>
        <p:spPr>
          <a:xfrm>
            <a:off x="6090426" y="3007985"/>
            <a:ext cx="864096"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(n = 3)</a:t>
            </a:r>
          </a:p>
        </p:txBody>
      </p:sp>
      <p:sp>
        <p:nvSpPr>
          <p:cNvPr id="22" name="ZoneTexte 21">
            <a:extLst>
              <a:ext uri="{FF2B5EF4-FFF2-40B4-BE49-F238E27FC236}">
                <a16:creationId xmlns:a16="http://schemas.microsoft.com/office/drawing/2014/main" xmlns="" id="{805408FB-8561-9C43-ADF4-EFF589A3A8AE}"/>
              </a:ext>
            </a:extLst>
          </p:cNvPr>
          <p:cNvSpPr txBox="1"/>
          <p:nvPr/>
        </p:nvSpPr>
        <p:spPr>
          <a:xfrm>
            <a:off x="6696749" y="4489015"/>
            <a:ext cx="720080" cy="276999"/>
          </a:xfrm>
          <a:prstGeom prst="rect">
            <a:avLst/>
          </a:prstGeom>
          <a:noFill/>
        </p:spPr>
        <p:txBody>
          <a:bodyPr wrap="square" rtlCol="0">
            <a:spAutoFit/>
          </a:bodyPr>
          <a:lstStyle/>
          <a:p>
            <a:r>
              <a:rPr lang="fr-CA" sz="1200" b="1" dirty="0">
                <a:latin typeface="Century Gothic" panose="020B0502020202020204" pitchFamily="34" charset="0"/>
              </a:rPr>
              <a:t>(n = 1)</a:t>
            </a:r>
          </a:p>
        </p:txBody>
      </p:sp>
      <p:sp>
        <p:nvSpPr>
          <p:cNvPr id="23" name="ZoneTexte 22">
            <a:extLst>
              <a:ext uri="{FF2B5EF4-FFF2-40B4-BE49-F238E27FC236}">
                <a16:creationId xmlns:a16="http://schemas.microsoft.com/office/drawing/2014/main" xmlns="" id="{AE02F8AF-482B-E547-B647-6544BD1E9E42}"/>
              </a:ext>
            </a:extLst>
          </p:cNvPr>
          <p:cNvSpPr txBox="1"/>
          <p:nvPr/>
        </p:nvSpPr>
        <p:spPr>
          <a:xfrm>
            <a:off x="5810527" y="5146653"/>
            <a:ext cx="720080" cy="276999"/>
          </a:xfrm>
          <a:prstGeom prst="rect">
            <a:avLst/>
          </a:prstGeom>
          <a:noFill/>
        </p:spPr>
        <p:txBody>
          <a:bodyPr wrap="square" rtlCol="0">
            <a:spAutoFit/>
          </a:bodyPr>
          <a:lstStyle/>
          <a:p>
            <a:r>
              <a:rPr lang="fr-CA" sz="1200" b="1" dirty="0">
                <a:latin typeface="Century Gothic" panose="020B0502020202020204" pitchFamily="34" charset="0"/>
              </a:rPr>
              <a:t>(n = 2)</a:t>
            </a:r>
          </a:p>
        </p:txBody>
      </p:sp>
      <p:sp>
        <p:nvSpPr>
          <p:cNvPr id="24" name="ZoneTexte 23">
            <a:extLst>
              <a:ext uri="{FF2B5EF4-FFF2-40B4-BE49-F238E27FC236}">
                <a16:creationId xmlns:a16="http://schemas.microsoft.com/office/drawing/2014/main" xmlns="" id="{F973FE48-2C7F-6747-8FEA-3D5EDC1686D6}"/>
              </a:ext>
            </a:extLst>
          </p:cNvPr>
          <p:cNvSpPr txBox="1"/>
          <p:nvPr/>
        </p:nvSpPr>
        <p:spPr>
          <a:xfrm>
            <a:off x="7510500" y="4504550"/>
            <a:ext cx="1675197" cy="430887"/>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A une marque privée pour les végétaux</a:t>
            </a:r>
          </a:p>
        </p:txBody>
      </p:sp>
      <p:sp>
        <p:nvSpPr>
          <p:cNvPr id="26" name="ZoneTexte 25">
            <a:extLst>
              <a:ext uri="{FF2B5EF4-FFF2-40B4-BE49-F238E27FC236}">
                <a16:creationId xmlns:a16="http://schemas.microsoft.com/office/drawing/2014/main" xmlns="" id="{ACE736D3-167B-7647-9BE3-FBAC2F2F4DF9}"/>
              </a:ext>
            </a:extLst>
          </p:cNvPr>
          <p:cNvSpPr txBox="1"/>
          <p:nvPr/>
        </p:nvSpPr>
        <p:spPr>
          <a:xfrm>
            <a:off x="4803602" y="5852226"/>
            <a:ext cx="3215461" cy="415498"/>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N’a pas de marque privée pour les végétaux, et ne souhaite pas en développer une</a:t>
            </a:r>
          </a:p>
        </p:txBody>
      </p:sp>
      <p:sp>
        <p:nvSpPr>
          <p:cNvPr id="29" name="ZoneTexte 28">
            <a:extLst>
              <a:ext uri="{FF2B5EF4-FFF2-40B4-BE49-F238E27FC236}">
                <a16:creationId xmlns:a16="http://schemas.microsoft.com/office/drawing/2014/main" xmlns="" id="{947B3D37-63B5-C744-AA14-8FB3A4D0D315}"/>
              </a:ext>
            </a:extLst>
          </p:cNvPr>
          <p:cNvSpPr txBox="1"/>
          <p:nvPr/>
        </p:nvSpPr>
        <p:spPr>
          <a:xfrm>
            <a:off x="480424" y="2135166"/>
            <a:ext cx="7736238"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Schéma 2- La vision des détaillants interrogés relative à la vente de végétaux sous une marque privée</a:t>
            </a:r>
          </a:p>
        </p:txBody>
      </p:sp>
    </p:spTree>
    <p:extLst>
      <p:ext uri="{BB962C8B-B14F-4D97-AF65-F5344CB8AC3E}">
        <p14:creationId xmlns:p14="http://schemas.microsoft.com/office/powerpoint/2010/main" val="178953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26</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Les marques de végétaux</a:t>
            </a:r>
            <a:endParaRPr lang="fr-CA" sz="2600" b="0" dirty="0">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162756"/>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611559" y="1484784"/>
            <a:ext cx="8177362" cy="3340445"/>
          </a:xfrm>
        </p:spPr>
        <p:txBody>
          <a:bodyPr>
            <a:normAutofit/>
          </a:bodyPr>
          <a:lstStyle/>
          <a:p>
            <a:pPr marL="0" indent="0">
              <a:buNone/>
            </a:pPr>
            <a:r>
              <a:rPr lang="fr-CA" sz="1400" b="1" i="1" dirty="0"/>
              <a:t>Les marques privées</a:t>
            </a:r>
          </a:p>
          <a:p>
            <a:pPr marL="0" indent="0">
              <a:buNone/>
            </a:pPr>
            <a:r>
              <a:rPr lang="fr-CA" sz="1400" dirty="0"/>
              <a:t>Trois chaînes vendent des végétaux sous une marque privée, chacune pour identifier une des catégories de végétaux suivants :</a:t>
            </a:r>
          </a:p>
          <a:p>
            <a:pPr marL="0" indent="0">
              <a:spcBef>
                <a:spcPts val="1000"/>
              </a:spcBef>
              <a:buNone/>
            </a:pPr>
            <a:r>
              <a:rPr lang="fr-CA" sz="1400" dirty="0"/>
              <a:t>- Annuelles et boutures</a:t>
            </a:r>
          </a:p>
          <a:p>
            <a:pPr marL="0" indent="0">
              <a:buNone/>
            </a:pPr>
            <a:r>
              <a:rPr lang="fr-CA" sz="1400" dirty="0"/>
              <a:t>- Fleurs coupées</a:t>
            </a:r>
          </a:p>
          <a:p>
            <a:pPr marL="0" indent="0">
              <a:buNone/>
            </a:pPr>
            <a:r>
              <a:rPr lang="fr-CA" sz="1400" dirty="0"/>
              <a:t>- Végétaux provenant du fournisseur préférentiel recommandé par la chaîne</a:t>
            </a:r>
          </a:p>
          <a:p>
            <a:pPr marL="0" indent="0">
              <a:spcBef>
                <a:spcPts val="1200"/>
              </a:spcBef>
              <a:buNone/>
            </a:pPr>
            <a:r>
              <a:rPr lang="fr-CA" sz="1400" dirty="0"/>
              <a:t>Une quatrième chaîne aimerait développer une marque privée pour identifier des grands classiques offrant le meilleur rapport qualité-prix.</a:t>
            </a:r>
          </a:p>
          <a:p>
            <a:pPr marL="0" indent="0">
              <a:spcBef>
                <a:spcPts val="1800"/>
              </a:spcBef>
              <a:buNone/>
            </a:pPr>
            <a:r>
              <a:rPr lang="fr-CA" sz="1400" b="1" i="1" dirty="0"/>
              <a:t>Les marques de fournisseurs</a:t>
            </a:r>
          </a:p>
          <a:p>
            <a:pPr marL="0" indent="0">
              <a:buNone/>
            </a:pPr>
            <a:r>
              <a:rPr lang="fr-CA" sz="1400" dirty="0"/>
              <a:t>De façon générale, une chaîne peut offrir les végétaux sous la marque d’un fournisseur, si on leur propose, mais il n’y a pas de volonté spécifique à privilégier ces derniers à ceux vendus sans marque. On n’y voit pas de valeur ajoutée.</a:t>
            </a:r>
            <a:endParaRPr lang="fr-CA" sz="1400" dirty="0">
              <a:highlight>
                <a:srgbClr val="FFFF00"/>
              </a:highlight>
            </a:endParaRPr>
          </a:p>
        </p:txBody>
      </p:sp>
      <p:sp>
        <p:nvSpPr>
          <p:cNvPr id="4" name="Carré corné 3">
            <a:extLst>
              <a:ext uri="{FF2B5EF4-FFF2-40B4-BE49-F238E27FC236}">
                <a16:creationId xmlns:a16="http://schemas.microsoft.com/office/drawing/2014/main" xmlns="" id="{256F8AE1-F173-594B-9E90-73F2C966E1F6}"/>
              </a:ext>
            </a:extLst>
          </p:cNvPr>
          <p:cNvSpPr/>
          <p:nvPr/>
        </p:nvSpPr>
        <p:spPr>
          <a:xfrm>
            <a:off x="611559" y="4941168"/>
            <a:ext cx="8072066" cy="1323438"/>
          </a:xfrm>
          <a:prstGeom prst="foldedCorner">
            <a:avLst/>
          </a:prstGeom>
          <a:solidFill>
            <a:schemeClr val="bg2">
              <a:lumMod val="20000"/>
              <a:lumOff val="80000"/>
            </a:schemeClr>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CA" dirty="0"/>
              <a:t> </a:t>
            </a:r>
          </a:p>
        </p:txBody>
      </p:sp>
      <p:sp>
        <p:nvSpPr>
          <p:cNvPr id="5" name="ZoneTexte 4">
            <a:extLst>
              <a:ext uri="{FF2B5EF4-FFF2-40B4-BE49-F238E27FC236}">
                <a16:creationId xmlns:a16="http://schemas.microsoft.com/office/drawing/2014/main" xmlns="" id="{0DBC8077-57F5-6E49-9A0C-091F095C1282}"/>
              </a:ext>
            </a:extLst>
          </p:cNvPr>
          <p:cNvSpPr txBox="1"/>
          <p:nvPr/>
        </p:nvSpPr>
        <p:spPr>
          <a:xfrm>
            <a:off x="611559" y="4941168"/>
            <a:ext cx="8072066" cy="1323439"/>
          </a:xfrm>
          <a:prstGeom prst="rect">
            <a:avLst/>
          </a:prstGeom>
          <a:noFill/>
        </p:spPr>
        <p:txBody>
          <a:bodyPr wrap="square" rtlCol="0">
            <a:spAutoFit/>
          </a:bodyPr>
          <a:lstStyle/>
          <a:p>
            <a:r>
              <a:rPr lang="fr-CA" sz="1400" b="1" i="1" dirty="0">
                <a:solidFill>
                  <a:schemeClr val="bg2"/>
                </a:solidFill>
                <a:latin typeface="Century Gothic" panose="020B0502020202020204" pitchFamily="34" charset="0"/>
              </a:rPr>
              <a:t>Les attentes envers les fournisseurs de végétaux vendus sous une marque privée</a:t>
            </a:r>
            <a:endParaRPr lang="fr-CA" sz="1400" i="1" dirty="0">
              <a:solidFill>
                <a:schemeClr val="bg2"/>
              </a:solidFill>
              <a:latin typeface="Century Gothic" panose="020B0502020202020204" pitchFamily="34" charset="0"/>
            </a:endParaRPr>
          </a:p>
          <a:p>
            <a:pPr>
              <a:spcBef>
                <a:spcPts val="600"/>
              </a:spcBef>
            </a:pPr>
            <a:r>
              <a:rPr lang="fr-CA" sz="1400" dirty="0">
                <a:solidFill>
                  <a:schemeClr val="bg2"/>
                </a:solidFill>
                <a:latin typeface="Century Gothic" panose="020B0502020202020204" pitchFamily="34" charset="0"/>
              </a:rPr>
              <a:t>Un détaillant qui vend des annuelles et des boutures sous sa marque privée exige l’utilisation d’un pot précis pour les promotion en circulaire (format 5"/6"). </a:t>
            </a:r>
          </a:p>
          <a:p>
            <a:pPr>
              <a:spcBef>
                <a:spcPts val="600"/>
              </a:spcBef>
            </a:pPr>
            <a:r>
              <a:rPr lang="fr-CA" sz="1400" dirty="0">
                <a:solidFill>
                  <a:schemeClr val="bg2"/>
                </a:solidFill>
                <a:latin typeface="Century Gothic" panose="020B0502020202020204" pitchFamily="34" charset="0"/>
              </a:rPr>
              <a:t>Un autre qui vend des fleurs coupées sous sa marque privée impose un cahier des charges précis quant au choix et arrangements des végétaux à utiliser dans les montages.  </a:t>
            </a:r>
          </a:p>
        </p:txBody>
      </p:sp>
    </p:spTree>
    <p:extLst>
      <p:ext uri="{BB962C8B-B14F-4D97-AF65-F5344CB8AC3E}">
        <p14:creationId xmlns:p14="http://schemas.microsoft.com/office/powerpoint/2010/main" val="405580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FC28D9F7-C74A-014A-BE45-A2B6E586107A}"/>
              </a:ext>
            </a:extLst>
          </p:cNvPr>
          <p:cNvPicPr>
            <a:picLocks noChangeAspect="1"/>
          </p:cNvPicPr>
          <p:nvPr/>
        </p:nvPicPr>
        <p:blipFill rotWithShape="1">
          <a:blip r:embed="rId3"/>
          <a:srcRect l="5235" t="3457" r="37155" b="3820"/>
          <a:stretch/>
        </p:blipFill>
        <p:spPr>
          <a:xfrm>
            <a:off x="5749003" y="3790688"/>
            <a:ext cx="2066340" cy="2001024"/>
          </a:xfrm>
          <a:prstGeom prst="rect">
            <a:avLst/>
          </a:prstGeom>
        </p:spPr>
      </p:pic>
      <p:pic>
        <p:nvPicPr>
          <p:cNvPr id="2" name="Image 1">
            <a:extLst>
              <a:ext uri="{FF2B5EF4-FFF2-40B4-BE49-F238E27FC236}">
                <a16:creationId xmlns:a16="http://schemas.microsoft.com/office/drawing/2014/main" xmlns="" id="{EED73D75-CFFC-1C48-96C6-2F8585E50736}"/>
              </a:ext>
            </a:extLst>
          </p:cNvPr>
          <p:cNvPicPr>
            <a:picLocks noChangeAspect="1"/>
          </p:cNvPicPr>
          <p:nvPr/>
        </p:nvPicPr>
        <p:blipFill rotWithShape="1">
          <a:blip r:embed="rId4"/>
          <a:srcRect l="3841" t="2836" r="38542" b="2112"/>
          <a:stretch/>
        </p:blipFill>
        <p:spPr>
          <a:xfrm>
            <a:off x="1842543" y="3790688"/>
            <a:ext cx="2023807" cy="2008815"/>
          </a:xfrm>
          <a:prstGeom prst="rect">
            <a:avLst/>
          </a:prstGeom>
        </p:spPr>
      </p:pic>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27</a:t>
            </a:fld>
            <a:endParaRPr lang="en-GB" sz="1100">
              <a:latin typeface="Century Gothic" charset="0"/>
            </a:endParaRPr>
          </a:p>
        </p:txBody>
      </p:sp>
      <p:sp>
        <p:nvSpPr>
          <p:cNvPr id="13314" name="TextBox 4"/>
          <p:cNvSpPr txBox="1">
            <a:spLocks noChangeArrowheads="1"/>
          </p:cNvSpPr>
          <p:nvPr/>
        </p:nvSpPr>
        <p:spPr bwMode="auto">
          <a:xfrm>
            <a:off x="10118317" y="273964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2964615"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Le </a:t>
            </a:r>
            <a:r>
              <a:rPr lang="en-CA" sz="2600" i="1" dirty="0">
                <a:latin typeface="Century Gothic" charset="0"/>
                <a:cs typeface="ＭＳ Ｐゴシック" charset="0"/>
              </a:rPr>
              <a:t>pay per scan </a:t>
            </a:r>
            <a:endParaRPr lang="en-CA" sz="2600" b="0" dirty="0">
              <a:latin typeface="Century Gothic" charset="0"/>
              <a:cs typeface="ＭＳ Ｐゴシック" charset="0"/>
            </a:endParaRPr>
          </a:p>
        </p:txBody>
      </p:sp>
      <p:sp>
        <p:nvSpPr>
          <p:cNvPr id="4" name="Espace réservé du contenu 3">
            <a:extLst>
              <a:ext uri="{FF2B5EF4-FFF2-40B4-BE49-F238E27FC236}">
                <a16:creationId xmlns:a16="http://schemas.microsoft.com/office/drawing/2014/main" xmlns="" id="{D526CC2D-F53D-5C4B-AF60-25B4790CB5D3}"/>
              </a:ext>
            </a:extLst>
          </p:cNvPr>
          <p:cNvSpPr>
            <a:spLocks noGrp="1"/>
          </p:cNvSpPr>
          <p:nvPr>
            <p:ph idx="1"/>
          </p:nvPr>
        </p:nvSpPr>
        <p:spPr>
          <a:xfrm>
            <a:off x="508170" y="1628800"/>
            <a:ext cx="7736238" cy="519036"/>
          </a:xfrm>
        </p:spPr>
        <p:txBody>
          <a:bodyPr>
            <a:normAutofit/>
          </a:bodyPr>
          <a:lstStyle/>
          <a:p>
            <a:pPr marL="0" indent="0">
              <a:buNone/>
            </a:pPr>
            <a:r>
              <a:rPr lang="fr-CA" sz="1400" dirty="0"/>
              <a:t>Le schéma suivant (détaillé à la prochaine page) résume le point de vue des chaînes de détail contactées concernant le </a:t>
            </a:r>
            <a:r>
              <a:rPr lang="fr-CA" sz="1400" i="1" dirty="0" err="1"/>
              <a:t>pay</a:t>
            </a:r>
            <a:r>
              <a:rPr lang="fr-CA" sz="1400" i="1" dirty="0"/>
              <a:t> per scan</a:t>
            </a:r>
            <a:r>
              <a:rPr lang="fr-CA" sz="1400" dirty="0"/>
              <a:t>. </a:t>
            </a: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19917" y="-315416"/>
            <a:ext cx="184731" cy="369332"/>
          </a:xfrm>
          <a:prstGeom prst="rect">
            <a:avLst/>
          </a:prstGeom>
          <a:solidFill>
            <a:srgbClr val="EAEEF5"/>
          </a:solidFill>
        </p:spPr>
        <p:txBody>
          <a:bodyPr wrap="none" rtlCol="0">
            <a:spAutoFit/>
          </a:bodyPr>
          <a:lstStyle/>
          <a:p>
            <a:endParaRPr lang="fr-CA" dirty="0"/>
          </a:p>
        </p:txBody>
      </p:sp>
      <p:sp>
        <p:nvSpPr>
          <p:cNvPr id="8" name="ZoneTexte 7">
            <a:extLst>
              <a:ext uri="{FF2B5EF4-FFF2-40B4-BE49-F238E27FC236}">
                <a16:creationId xmlns:a16="http://schemas.microsoft.com/office/drawing/2014/main" xmlns="" id="{204FB261-7B80-E443-9E12-24650C50ACAE}"/>
              </a:ext>
            </a:extLst>
          </p:cNvPr>
          <p:cNvSpPr txBox="1"/>
          <p:nvPr/>
        </p:nvSpPr>
        <p:spPr>
          <a:xfrm>
            <a:off x="1619672" y="2638740"/>
            <a:ext cx="2802054" cy="461665"/>
          </a:xfrm>
          <a:prstGeom prst="rect">
            <a:avLst/>
          </a:prstGeom>
          <a:noFill/>
        </p:spPr>
        <p:txBody>
          <a:bodyPr wrap="square" rtlCol="0">
            <a:spAutoFit/>
          </a:bodyPr>
          <a:lstStyle/>
          <a:p>
            <a:pPr algn="ctr"/>
            <a:r>
              <a:rPr lang="fr-CA" sz="1200" b="1" dirty="0">
                <a:solidFill>
                  <a:schemeClr val="bg2"/>
                </a:solidFill>
                <a:latin typeface="Century Gothic" panose="020B0502020202020204" pitchFamily="34" charset="0"/>
              </a:rPr>
              <a:t>Chaînes </a:t>
            </a:r>
          </a:p>
          <a:p>
            <a:pPr algn="ctr"/>
            <a:r>
              <a:rPr lang="fr-CA" sz="1200" i="1" dirty="0">
                <a:solidFill>
                  <a:schemeClr val="bg2"/>
                </a:solidFill>
                <a:latin typeface="Century Gothic" panose="020B0502020202020204" pitchFamily="34" charset="0"/>
              </a:rPr>
              <a:t>(généraliste/quincailleries)</a:t>
            </a:r>
          </a:p>
        </p:txBody>
      </p:sp>
      <p:sp>
        <p:nvSpPr>
          <p:cNvPr id="9" name="ZoneTexte 8">
            <a:extLst>
              <a:ext uri="{FF2B5EF4-FFF2-40B4-BE49-F238E27FC236}">
                <a16:creationId xmlns:a16="http://schemas.microsoft.com/office/drawing/2014/main" xmlns="" id="{BD9CE689-467D-0A41-A23F-15D3FA736187}"/>
              </a:ext>
            </a:extLst>
          </p:cNvPr>
          <p:cNvSpPr txBox="1"/>
          <p:nvPr/>
        </p:nvSpPr>
        <p:spPr>
          <a:xfrm>
            <a:off x="2699792" y="3100405"/>
            <a:ext cx="864096"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(n = 5)</a:t>
            </a:r>
          </a:p>
        </p:txBody>
      </p:sp>
      <p:sp>
        <p:nvSpPr>
          <p:cNvPr id="10" name="ZoneTexte 9">
            <a:extLst>
              <a:ext uri="{FF2B5EF4-FFF2-40B4-BE49-F238E27FC236}">
                <a16:creationId xmlns:a16="http://schemas.microsoft.com/office/drawing/2014/main" xmlns="" id="{D36C9E02-7F96-AC4F-8EF6-4D29C70BC624}"/>
              </a:ext>
            </a:extLst>
          </p:cNvPr>
          <p:cNvSpPr txBox="1"/>
          <p:nvPr/>
        </p:nvSpPr>
        <p:spPr>
          <a:xfrm>
            <a:off x="2939569" y="5134255"/>
            <a:ext cx="720080" cy="276999"/>
          </a:xfrm>
          <a:prstGeom prst="rect">
            <a:avLst/>
          </a:prstGeom>
          <a:noFill/>
        </p:spPr>
        <p:txBody>
          <a:bodyPr wrap="square" rtlCol="0">
            <a:spAutoFit/>
          </a:bodyPr>
          <a:lstStyle/>
          <a:p>
            <a:r>
              <a:rPr lang="fr-CA" sz="1200" b="1" dirty="0">
                <a:latin typeface="Century Gothic" panose="020B0502020202020204" pitchFamily="34" charset="0"/>
              </a:rPr>
              <a:t>(n = 2)</a:t>
            </a:r>
          </a:p>
        </p:txBody>
      </p:sp>
      <p:sp>
        <p:nvSpPr>
          <p:cNvPr id="13" name="ZoneTexte 12">
            <a:extLst>
              <a:ext uri="{FF2B5EF4-FFF2-40B4-BE49-F238E27FC236}">
                <a16:creationId xmlns:a16="http://schemas.microsoft.com/office/drawing/2014/main" xmlns="" id="{7893B145-9F8D-A243-9D72-8A3C2D3C0969}"/>
              </a:ext>
            </a:extLst>
          </p:cNvPr>
          <p:cNvSpPr txBox="1"/>
          <p:nvPr/>
        </p:nvSpPr>
        <p:spPr>
          <a:xfrm>
            <a:off x="2960009" y="4136277"/>
            <a:ext cx="720080" cy="276999"/>
          </a:xfrm>
          <a:prstGeom prst="rect">
            <a:avLst/>
          </a:prstGeom>
          <a:noFill/>
        </p:spPr>
        <p:txBody>
          <a:bodyPr wrap="square" rtlCol="0">
            <a:spAutoFit/>
          </a:bodyPr>
          <a:lstStyle/>
          <a:p>
            <a:r>
              <a:rPr lang="fr-CA" sz="1200" b="1" dirty="0">
                <a:latin typeface="Century Gothic" panose="020B0502020202020204" pitchFamily="34" charset="0"/>
              </a:rPr>
              <a:t>(n = 1)</a:t>
            </a:r>
          </a:p>
        </p:txBody>
      </p:sp>
      <p:sp>
        <p:nvSpPr>
          <p:cNvPr id="14" name="ZoneTexte 13">
            <a:extLst>
              <a:ext uri="{FF2B5EF4-FFF2-40B4-BE49-F238E27FC236}">
                <a16:creationId xmlns:a16="http://schemas.microsoft.com/office/drawing/2014/main" xmlns="" id="{F97C75F7-03C7-2648-A4F0-F8CBBDAD25CE}"/>
              </a:ext>
            </a:extLst>
          </p:cNvPr>
          <p:cNvSpPr txBox="1"/>
          <p:nvPr/>
        </p:nvSpPr>
        <p:spPr>
          <a:xfrm>
            <a:off x="1942430" y="4863950"/>
            <a:ext cx="720080" cy="276999"/>
          </a:xfrm>
          <a:prstGeom prst="rect">
            <a:avLst/>
          </a:prstGeom>
          <a:noFill/>
        </p:spPr>
        <p:txBody>
          <a:bodyPr wrap="square" rtlCol="0">
            <a:spAutoFit/>
          </a:bodyPr>
          <a:lstStyle/>
          <a:p>
            <a:r>
              <a:rPr lang="fr-CA" sz="1200" dirty="0">
                <a:solidFill>
                  <a:schemeClr val="bg1"/>
                </a:solidFill>
                <a:latin typeface="Century Gothic" panose="020B0502020202020204" pitchFamily="34" charset="0"/>
              </a:rPr>
              <a:t>(n = 1)</a:t>
            </a:r>
          </a:p>
        </p:txBody>
      </p:sp>
      <p:sp>
        <p:nvSpPr>
          <p:cNvPr id="11" name="ZoneTexte 10">
            <a:extLst>
              <a:ext uri="{FF2B5EF4-FFF2-40B4-BE49-F238E27FC236}">
                <a16:creationId xmlns:a16="http://schemas.microsoft.com/office/drawing/2014/main" xmlns="" id="{890541B2-9E74-384E-A3E7-8CF035F7051B}"/>
              </a:ext>
            </a:extLst>
          </p:cNvPr>
          <p:cNvSpPr txBox="1"/>
          <p:nvPr/>
        </p:nvSpPr>
        <p:spPr>
          <a:xfrm>
            <a:off x="2908714" y="3596992"/>
            <a:ext cx="1270369" cy="415498"/>
          </a:xfrm>
          <a:prstGeom prst="rect">
            <a:avLst/>
          </a:prstGeom>
          <a:noFill/>
        </p:spPr>
        <p:txBody>
          <a:bodyPr wrap="square" rtlCol="0">
            <a:spAutoFit/>
          </a:bodyPr>
          <a:lstStyle/>
          <a:p>
            <a:pPr algn="r"/>
            <a:r>
              <a:rPr lang="fr-CA" sz="1050" dirty="0">
                <a:solidFill>
                  <a:schemeClr val="bg2"/>
                </a:solidFill>
                <a:latin typeface="Century Gothic" panose="020B0502020202020204" pitchFamily="34" charset="0"/>
              </a:rPr>
              <a:t>On exige le </a:t>
            </a:r>
            <a:r>
              <a:rPr lang="fr-CA" sz="1050" dirty="0" err="1">
                <a:solidFill>
                  <a:schemeClr val="bg2"/>
                </a:solidFill>
                <a:latin typeface="Century Gothic" panose="020B0502020202020204" pitchFamily="34" charset="0"/>
              </a:rPr>
              <a:t>p</a:t>
            </a:r>
            <a:r>
              <a:rPr lang="fr-CA" sz="1050" i="1" dirty="0" err="1">
                <a:solidFill>
                  <a:schemeClr val="bg2"/>
                </a:solidFill>
                <a:latin typeface="Century Gothic" panose="020B0502020202020204" pitchFamily="34" charset="0"/>
              </a:rPr>
              <a:t>ay</a:t>
            </a:r>
            <a:r>
              <a:rPr lang="fr-CA" sz="1050" i="1" dirty="0">
                <a:solidFill>
                  <a:schemeClr val="bg2"/>
                </a:solidFill>
                <a:latin typeface="Century Gothic" panose="020B0502020202020204" pitchFamily="34" charset="0"/>
              </a:rPr>
              <a:t> per scan</a:t>
            </a:r>
          </a:p>
        </p:txBody>
      </p:sp>
      <p:sp>
        <p:nvSpPr>
          <p:cNvPr id="16" name="ZoneTexte 15">
            <a:extLst>
              <a:ext uri="{FF2B5EF4-FFF2-40B4-BE49-F238E27FC236}">
                <a16:creationId xmlns:a16="http://schemas.microsoft.com/office/drawing/2014/main" xmlns="" id="{446E561B-6ECE-F646-8BE7-85E5F9B192BB}"/>
              </a:ext>
            </a:extLst>
          </p:cNvPr>
          <p:cNvSpPr txBox="1"/>
          <p:nvPr/>
        </p:nvSpPr>
        <p:spPr>
          <a:xfrm>
            <a:off x="270790" y="3596866"/>
            <a:ext cx="2130486" cy="738664"/>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L’utilisation ou non du </a:t>
            </a:r>
            <a:r>
              <a:rPr lang="fr-CA" sz="1050" dirty="0" err="1">
                <a:solidFill>
                  <a:schemeClr val="bg2"/>
                </a:solidFill>
                <a:latin typeface="Century Gothic" panose="020B0502020202020204" pitchFamily="34" charset="0"/>
              </a:rPr>
              <a:t>pay</a:t>
            </a:r>
            <a:r>
              <a:rPr lang="fr-CA" sz="1050" dirty="0">
                <a:solidFill>
                  <a:schemeClr val="bg2"/>
                </a:solidFill>
                <a:latin typeface="Century Gothic" panose="020B0502020202020204" pitchFamily="34" charset="0"/>
              </a:rPr>
              <a:t> per scan est laissée à la discrétion de chaque magasin et on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ne sait pas ce qu’ils font</a:t>
            </a:r>
          </a:p>
        </p:txBody>
      </p:sp>
      <p:sp>
        <p:nvSpPr>
          <p:cNvPr id="17" name="ZoneTexte 16">
            <a:extLst>
              <a:ext uri="{FF2B5EF4-FFF2-40B4-BE49-F238E27FC236}">
                <a16:creationId xmlns:a16="http://schemas.microsoft.com/office/drawing/2014/main" xmlns="" id="{6DB4DD4E-BAF2-F14C-BDB5-4F63F882437D}"/>
              </a:ext>
            </a:extLst>
          </p:cNvPr>
          <p:cNvSpPr txBox="1"/>
          <p:nvPr/>
        </p:nvSpPr>
        <p:spPr>
          <a:xfrm>
            <a:off x="3342383" y="4962097"/>
            <a:ext cx="1696141" cy="738664"/>
          </a:xfrm>
          <a:prstGeom prst="rect">
            <a:avLst/>
          </a:prstGeom>
          <a:noFill/>
        </p:spPr>
        <p:txBody>
          <a:bodyPr wrap="square" rtlCol="0">
            <a:spAutoFit/>
          </a:bodyPr>
          <a:lstStyle/>
          <a:p>
            <a:pPr algn="r"/>
            <a:r>
              <a:rPr lang="fr-CA" sz="1050" dirty="0">
                <a:solidFill>
                  <a:schemeClr val="bg2"/>
                </a:solidFill>
                <a:latin typeface="Century Gothic" panose="020B0502020202020204" pitchFamily="34" charset="0"/>
              </a:rPr>
              <a:t>On n’exige pas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le </a:t>
            </a:r>
            <a:r>
              <a:rPr lang="fr-CA" sz="1050" i="1" dirty="0" err="1">
                <a:solidFill>
                  <a:schemeClr val="bg2"/>
                </a:solidFill>
                <a:latin typeface="Century Gothic" panose="020B0502020202020204" pitchFamily="34" charset="0"/>
              </a:rPr>
              <a:t>pay</a:t>
            </a:r>
            <a:r>
              <a:rPr lang="fr-CA" sz="1050" i="1" dirty="0">
                <a:solidFill>
                  <a:schemeClr val="bg2"/>
                </a:solidFill>
                <a:latin typeface="Century Gothic" panose="020B0502020202020204" pitchFamily="34" charset="0"/>
              </a:rPr>
              <a:t> per scan</a:t>
            </a:r>
            <a:r>
              <a:rPr lang="fr-CA" sz="1050" dirty="0">
                <a:solidFill>
                  <a:schemeClr val="bg2"/>
                </a:solidFill>
                <a:latin typeface="Century Gothic" panose="020B0502020202020204" pitchFamily="34" charset="0"/>
              </a:rPr>
              <a:t>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et on n’entend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pas le faire à l’avenir</a:t>
            </a:r>
          </a:p>
        </p:txBody>
      </p:sp>
      <p:sp>
        <p:nvSpPr>
          <p:cNvPr id="18" name="ZoneTexte 17">
            <a:extLst>
              <a:ext uri="{FF2B5EF4-FFF2-40B4-BE49-F238E27FC236}">
                <a16:creationId xmlns:a16="http://schemas.microsoft.com/office/drawing/2014/main" xmlns="" id="{2372B854-D9FF-6F4A-9642-F93C841216CF}"/>
              </a:ext>
            </a:extLst>
          </p:cNvPr>
          <p:cNvSpPr txBox="1"/>
          <p:nvPr/>
        </p:nvSpPr>
        <p:spPr>
          <a:xfrm>
            <a:off x="5442354" y="2636912"/>
            <a:ext cx="2802054" cy="461665"/>
          </a:xfrm>
          <a:prstGeom prst="rect">
            <a:avLst/>
          </a:prstGeom>
          <a:noFill/>
        </p:spPr>
        <p:txBody>
          <a:bodyPr wrap="square" rtlCol="0">
            <a:spAutoFit/>
          </a:bodyPr>
          <a:lstStyle/>
          <a:p>
            <a:pPr algn="ctr"/>
            <a:r>
              <a:rPr lang="fr-CA" sz="1200" b="1" dirty="0">
                <a:solidFill>
                  <a:schemeClr val="bg2"/>
                </a:solidFill>
                <a:latin typeface="Century Gothic" panose="020B0502020202020204" pitchFamily="34" charset="0"/>
              </a:rPr>
              <a:t>Chaînes </a:t>
            </a:r>
          </a:p>
          <a:p>
            <a:pPr algn="ctr"/>
            <a:r>
              <a:rPr lang="fr-CA" sz="1200" i="1" dirty="0">
                <a:solidFill>
                  <a:schemeClr val="bg2"/>
                </a:solidFill>
                <a:latin typeface="Century Gothic" panose="020B0502020202020204" pitchFamily="34" charset="0"/>
              </a:rPr>
              <a:t>(détaillants alimentaires)</a:t>
            </a:r>
          </a:p>
        </p:txBody>
      </p:sp>
      <p:sp>
        <p:nvSpPr>
          <p:cNvPr id="19" name="ZoneTexte 18">
            <a:extLst>
              <a:ext uri="{FF2B5EF4-FFF2-40B4-BE49-F238E27FC236}">
                <a16:creationId xmlns:a16="http://schemas.microsoft.com/office/drawing/2014/main" xmlns="" id="{B1F48488-B1DB-EE4D-8DD0-BFAD06220F1C}"/>
              </a:ext>
            </a:extLst>
          </p:cNvPr>
          <p:cNvSpPr txBox="1"/>
          <p:nvPr/>
        </p:nvSpPr>
        <p:spPr>
          <a:xfrm>
            <a:off x="6522474" y="3098577"/>
            <a:ext cx="864096"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(n = 3)</a:t>
            </a:r>
          </a:p>
        </p:txBody>
      </p:sp>
      <p:sp>
        <p:nvSpPr>
          <p:cNvPr id="22" name="ZoneTexte 21">
            <a:extLst>
              <a:ext uri="{FF2B5EF4-FFF2-40B4-BE49-F238E27FC236}">
                <a16:creationId xmlns:a16="http://schemas.microsoft.com/office/drawing/2014/main" xmlns="" id="{805408FB-8561-9C43-ADF4-EFF589A3A8AE}"/>
              </a:ext>
            </a:extLst>
          </p:cNvPr>
          <p:cNvSpPr txBox="1"/>
          <p:nvPr/>
        </p:nvSpPr>
        <p:spPr>
          <a:xfrm>
            <a:off x="6062093" y="4201773"/>
            <a:ext cx="720080" cy="276999"/>
          </a:xfrm>
          <a:prstGeom prst="rect">
            <a:avLst/>
          </a:prstGeom>
          <a:noFill/>
        </p:spPr>
        <p:txBody>
          <a:bodyPr wrap="square" rtlCol="0">
            <a:spAutoFit/>
          </a:bodyPr>
          <a:lstStyle/>
          <a:p>
            <a:r>
              <a:rPr lang="fr-CA" sz="1200" dirty="0">
                <a:solidFill>
                  <a:schemeClr val="bg1"/>
                </a:solidFill>
                <a:latin typeface="Century Gothic" panose="020B0502020202020204" pitchFamily="34" charset="0"/>
              </a:rPr>
              <a:t>(n = 1)</a:t>
            </a:r>
          </a:p>
        </p:txBody>
      </p:sp>
      <p:sp>
        <p:nvSpPr>
          <p:cNvPr id="23" name="ZoneTexte 22">
            <a:extLst>
              <a:ext uri="{FF2B5EF4-FFF2-40B4-BE49-F238E27FC236}">
                <a16:creationId xmlns:a16="http://schemas.microsoft.com/office/drawing/2014/main" xmlns="" id="{AE02F8AF-482B-E547-B647-6544BD1E9E42}"/>
              </a:ext>
            </a:extLst>
          </p:cNvPr>
          <p:cNvSpPr txBox="1"/>
          <p:nvPr/>
        </p:nvSpPr>
        <p:spPr>
          <a:xfrm>
            <a:off x="6903376" y="5134650"/>
            <a:ext cx="720080" cy="276999"/>
          </a:xfrm>
          <a:prstGeom prst="rect">
            <a:avLst/>
          </a:prstGeom>
          <a:noFill/>
        </p:spPr>
        <p:txBody>
          <a:bodyPr wrap="square" rtlCol="0">
            <a:spAutoFit/>
          </a:bodyPr>
          <a:lstStyle/>
          <a:p>
            <a:r>
              <a:rPr lang="fr-CA" sz="1200" b="1" dirty="0">
                <a:latin typeface="Century Gothic" panose="020B0502020202020204" pitchFamily="34" charset="0"/>
              </a:rPr>
              <a:t>(n = 2)</a:t>
            </a:r>
          </a:p>
        </p:txBody>
      </p:sp>
      <p:sp>
        <p:nvSpPr>
          <p:cNvPr id="29" name="ZoneTexte 28">
            <a:extLst>
              <a:ext uri="{FF2B5EF4-FFF2-40B4-BE49-F238E27FC236}">
                <a16:creationId xmlns:a16="http://schemas.microsoft.com/office/drawing/2014/main" xmlns="" id="{947B3D37-63B5-C744-AA14-8FB3A4D0D315}"/>
              </a:ext>
            </a:extLst>
          </p:cNvPr>
          <p:cNvSpPr txBox="1"/>
          <p:nvPr/>
        </p:nvSpPr>
        <p:spPr>
          <a:xfrm>
            <a:off x="508170" y="2276872"/>
            <a:ext cx="7736238"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Schéma 3- La vision des détaillants interrogés relative à l’utilisation du </a:t>
            </a:r>
            <a:r>
              <a:rPr lang="fr-CA" sz="1200" i="1" dirty="0" err="1">
                <a:solidFill>
                  <a:schemeClr val="bg2"/>
                </a:solidFill>
                <a:latin typeface="Century Gothic" panose="020B0502020202020204" pitchFamily="34" charset="0"/>
              </a:rPr>
              <a:t>pay</a:t>
            </a:r>
            <a:r>
              <a:rPr lang="fr-CA" sz="1200" i="1" dirty="0">
                <a:solidFill>
                  <a:schemeClr val="bg2"/>
                </a:solidFill>
                <a:latin typeface="Century Gothic" panose="020B0502020202020204" pitchFamily="34" charset="0"/>
              </a:rPr>
              <a:t> per scan</a:t>
            </a:r>
          </a:p>
        </p:txBody>
      </p:sp>
      <p:sp>
        <p:nvSpPr>
          <p:cNvPr id="25" name="ZoneTexte 24">
            <a:extLst>
              <a:ext uri="{FF2B5EF4-FFF2-40B4-BE49-F238E27FC236}">
                <a16:creationId xmlns:a16="http://schemas.microsoft.com/office/drawing/2014/main" xmlns="" id="{2E024791-2EC4-AB4E-AAB5-1BA3B15B29FE}"/>
              </a:ext>
            </a:extLst>
          </p:cNvPr>
          <p:cNvSpPr txBox="1"/>
          <p:nvPr/>
        </p:nvSpPr>
        <p:spPr>
          <a:xfrm>
            <a:off x="2198719" y="4083075"/>
            <a:ext cx="720080" cy="276999"/>
          </a:xfrm>
          <a:prstGeom prst="rect">
            <a:avLst/>
          </a:prstGeom>
          <a:noFill/>
        </p:spPr>
        <p:txBody>
          <a:bodyPr wrap="square" rtlCol="0">
            <a:spAutoFit/>
          </a:bodyPr>
          <a:lstStyle/>
          <a:p>
            <a:r>
              <a:rPr lang="fr-CA" sz="1200" dirty="0">
                <a:solidFill>
                  <a:schemeClr val="bg1"/>
                </a:solidFill>
                <a:latin typeface="Century Gothic" panose="020B0502020202020204" pitchFamily="34" charset="0"/>
              </a:rPr>
              <a:t>(n = 1)</a:t>
            </a:r>
          </a:p>
        </p:txBody>
      </p:sp>
      <p:sp>
        <p:nvSpPr>
          <p:cNvPr id="28" name="ZoneTexte 27">
            <a:extLst>
              <a:ext uri="{FF2B5EF4-FFF2-40B4-BE49-F238E27FC236}">
                <a16:creationId xmlns:a16="http://schemas.microsoft.com/office/drawing/2014/main" xmlns="" id="{7BF3F600-999D-584F-9026-E488FD4BC1B5}"/>
              </a:ext>
            </a:extLst>
          </p:cNvPr>
          <p:cNvSpPr txBox="1"/>
          <p:nvPr/>
        </p:nvSpPr>
        <p:spPr>
          <a:xfrm>
            <a:off x="251520" y="4863950"/>
            <a:ext cx="1825116" cy="738664"/>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On n’exige pas le </a:t>
            </a:r>
            <a:r>
              <a:rPr lang="fr-CA" sz="1050" i="1" dirty="0" err="1">
                <a:solidFill>
                  <a:schemeClr val="bg2"/>
                </a:solidFill>
                <a:latin typeface="Century Gothic" panose="020B0502020202020204" pitchFamily="34" charset="0"/>
              </a:rPr>
              <a:t>pay</a:t>
            </a:r>
            <a:r>
              <a:rPr lang="fr-CA" sz="1050" i="1" dirty="0">
                <a:solidFill>
                  <a:schemeClr val="bg2"/>
                </a:solidFill>
                <a:latin typeface="Century Gothic" panose="020B0502020202020204" pitchFamily="34" charset="0"/>
              </a:rPr>
              <a:t> per scan</a:t>
            </a:r>
            <a:r>
              <a:rPr lang="fr-CA" sz="1050" dirty="0">
                <a:solidFill>
                  <a:schemeClr val="bg2"/>
                </a:solidFill>
                <a:latin typeface="Century Gothic" panose="020B0502020202020204" pitchFamily="34" charset="0"/>
              </a:rPr>
              <a:t> et on n’est pas en mesure de préciser les pratiques à l’avenir</a:t>
            </a:r>
          </a:p>
        </p:txBody>
      </p:sp>
      <p:sp>
        <p:nvSpPr>
          <p:cNvPr id="30" name="ZoneTexte 29">
            <a:extLst>
              <a:ext uri="{FF2B5EF4-FFF2-40B4-BE49-F238E27FC236}">
                <a16:creationId xmlns:a16="http://schemas.microsoft.com/office/drawing/2014/main" xmlns="" id="{051566DD-BEC1-1A48-93C9-516652144793}"/>
              </a:ext>
            </a:extLst>
          </p:cNvPr>
          <p:cNvSpPr txBox="1"/>
          <p:nvPr/>
        </p:nvSpPr>
        <p:spPr>
          <a:xfrm>
            <a:off x="7221279" y="4996473"/>
            <a:ext cx="1696141" cy="738664"/>
          </a:xfrm>
          <a:prstGeom prst="rect">
            <a:avLst/>
          </a:prstGeom>
          <a:noFill/>
        </p:spPr>
        <p:txBody>
          <a:bodyPr wrap="square" rtlCol="0">
            <a:spAutoFit/>
          </a:bodyPr>
          <a:lstStyle/>
          <a:p>
            <a:pPr algn="r"/>
            <a:r>
              <a:rPr lang="fr-CA" sz="1050" dirty="0">
                <a:solidFill>
                  <a:schemeClr val="bg2"/>
                </a:solidFill>
                <a:latin typeface="Century Gothic" panose="020B0502020202020204" pitchFamily="34" charset="0"/>
              </a:rPr>
              <a:t>On n’exige pas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le </a:t>
            </a:r>
            <a:r>
              <a:rPr lang="fr-CA" sz="1050" i="1" dirty="0" err="1">
                <a:solidFill>
                  <a:schemeClr val="bg2"/>
                </a:solidFill>
                <a:latin typeface="Century Gothic" panose="020B0502020202020204" pitchFamily="34" charset="0"/>
              </a:rPr>
              <a:t>pay</a:t>
            </a:r>
            <a:r>
              <a:rPr lang="fr-CA" sz="1050" i="1" dirty="0">
                <a:solidFill>
                  <a:schemeClr val="bg2"/>
                </a:solidFill>
                <a:latin typeface="Century Gothic" panose="020B0502020202020204" pitchFamily="34" charset="0"/>
              </a:rPr>
              <a:t> per scan</a:t>
            </a:r>
            <a:r>
              <a:rPr lang="fr-CA" sz="1050" dirty="0">
                <a:solidFill>
                  <a:schemeClr val="bg2"/>
                </a:solidFill>
                <a:latin typeface="Century Gothic" panose="020B0502020202020204" pitchFamily="34" charset="0"/>
              </a:rPr>
              <a:t>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et on n’entend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pas le faire à l’avenir</a:t>
            </a:r>
          </a:p>
        </p:txBody>
      </p:sp>
      <p:sp>
        <p:nvSpPr>
          <p:cNvPr id="31" name="ZoneTexte 30">
            <a:extLst>
              <a:ext uri="{FF2B5EF4-FFF2-40B4-BE49-F238E27FC236}">
                <a16:creationId xmlns:a16="http://schemas.microsoft.com/office/drawing/2014/main" xmlns="" id="{BB986002-A186-0449-9797-2639124B9AF0}"/>
              </a:ext>
            </a:extLst>
          </p:cNvPr>
          <p:cNvSpPr txBox="1"/>
          <p:nvPr/>
        </p:nvSpPr>
        <p:spPr>
          <a:xfrm>
            <a:off x="4534323" y="3596866"/>
            <a:ext cx="2023807" cy="738664"/>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On n’exige pas le </a:t>
            </a:r>
            <a:r>
              <a:rPr lang="fr-CA" sz="1050" i="1" dirty="0" err="1">
                <a:solidFill>
                  <a:schemeClr val="bg2"/>
                </a:solidFill>
                <a:latin typeface="Century Gothic" panose="020B0502020202020204" pitchFamily="34" charset="0"/>
              </a:rPr>
              <a:t>pay</a:t>
            </a:r>
            <a:r>
              <a:rPr lang="fr-CA" sz="1050" i="1" dirty="0">
                <a:solidFill>
                  <a:schemeClr val="bg2"/>
                </a:solidFill>
                <a:latin typeface="Century Gothic" panose="020B0502020202020204" pitchFamily="34" charset="0"/>
              </a:rPr>
              <a:t> per scan</a:t>
            </a:r>
            <a:r>
              <a:rPr lang="fr-CA" sz="1050" dirty="0">
                <a:solidFill>
                  <a:schemeClr val="bg2"/>
                </a:solidFill>
                <a:latin typeface="Century Gothic" panose="020B0502020202020204" pitchFamily="34" charset="0"/>
              </a:rPr>
              <a:t> et on n’est pas en mesure de préciser les pratiques à l’avenir</a:t>
            </a:r>
          </a:p>
        </p:txBody>
      </p:sp>
    </p:spTree>
    <p:extLst>
      <p:ext uri="{BB962C8B-B14F-4D97-AF65-F5344CB8AC3E}">
        <p14:creationId xmlns:p14="http://schemas.microsoft.com/office/powerpoint/2010/main" val="425308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28</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Le </a:t>
            </a:r>
            <a:r>
              <a:rPr lang="fr-CA" sz="2600" i="1" dirty="0" err="1">
                <a:latin typeface="Century Gothic" charset="0"/>
                <a:cs typeface="ＭＳ Ｐゴシック" charset="0"/>
              </a:rPr>
              <a:t>pay</a:t>
            </a:r>
            <a:r>
              <a:rPr lang="fr-CA" sz="2600" i="1" dirty="0">
                <a:latin typeface="Century Gothic" charset="0"/>
                <a:cs typeface="ＭＳ Ｐゴシック" charset="0"/>
              </a:rPr>
              <a:t> per scan </a:t>
            </a:r>
            <a:endParaRPr lang="fr-CA" sz="2600" b="0" i="1" dirty="0">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162756"/>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467544" y="1628800"/>
            <a:ext cx="8105354" cy="3489398"/>
          </a:xfrm>
        </p:spPr>
        <p:txBody>
          <a:bodyPr>
            <a:normAutofit/>
          </a:bodyPr>
          <a:lstStyle/>
          <a:p>
            <a:pPr marL="0" indent="0">
              <a:buNone/>
            </a:pPr>
            <a:r>
              <a:rPr lang="fr-CA" sz="1400" dirty="0"/>
              <a:t>On constate que le </a:t>
            </a:r>
            <a:r>
              <a:rPr lang="fr-CA" sz="1400" i="1" dirty="0" err="1"/>
              <a:t>pay</a:t>
            </a:r>
            <a:r>
              <a:rPr lang="fr-CA" sz="1400" i="1" dirty="0"/>
              <a:t> per scan</a:t>
            </a:r>
            <a:r>
              <a:rPr lang="fr-CA" sz="1400" dirty="0"/>
              <a:t> ne semble pas se généraliser au niveau des grandes surfaces, avec une seule organisation qui l’exige à ses fournisseurs. </a:t>
            </a:r>
            <a:endParaRPr lang="fr-CA" sz="1400" dirty="0">
              <a:highlight>
                <a:srgbClr val="FFFF00"/>
              </a:highlight>
            </a:endParaRPr>
          </a:p>
          <a:p>
            <a:pPr marL="0" indent="0">
              <a:buNone/>
            </a:pPr>
            <a:r>
              <a:rPr lang="fr-CA" sz="1400" dirty="0"/>
              <a:t>La seule chaîne interrogée qui a recours au </a:t>
            </a:r>
            <a:r>
              <a:rPr lang="fr-CA" sz="1400" i="1" dirty="0" err="1"/>
              <a:t>pay</a:t>
            </a:r>
            <a:r>
              <a:rPr lang="fr-CA" sz="1400" i="1" dirty="0"/>
              <a:t> per scan </a:t>
            </a:r>
            <a:r>
              <a:rPr lang="fr-CA" sz="1400" dirty="0"/>
              <a:t>soutient que ce mode de paiement force le fournisseur à envoyer des beaux produits susceptibles de s’écouler vite </a:t>
            </a:r>
            <a:br>
              <a:rPr lang="fr-CA" sz="1400" dirty="0"/>
            </a:br>
            <a:r>
              <a:rPr lang="fr-CA" sz="1400" dirty="0"/>
              <a:t>et qui lui permettront d’être payé plus rapidement. On n’a pas été en mesure de se faire confirmer si c’est la totalité des achats qui se font selon ce mode de paiement.</a:t>
            </a:r>
          </a:p>
          <a:p>
            <a:pPr marL="0" indent="0">
              <a:buNone/>
            </a:pPr>
            <a:r>
              <a:rPr lang="fr-CA" sz="1400" dirty="0"/>
              <a:t>Une autre chaîne a mentionné que le </a:t>
            </a:r>
            <a:r>
              <a:rPr lang="fr-CA" sz="1400" i="1" dirty="0" err="1"/>
              <a:t>pay</a:t>
            </a:r>
            <a:r>
              <a:rPr lang="fr-CA" sz="1400" i="1" dirty="0"/>
              <a:t> per scan </a:t>
            </a:r>
            <a:r>
              <a:rPr lang="fr-CA" sz="1400" dirty="0"/>
              <a:t>désavantage trop le fournisseur, car c’est un produit vivant qui doit être arrosé par le personnel du magasin. </a:t>
            </a:r>
            <a:endParaRPr lang="fr-CA" sz="1400" i="1" dirty="0"/>
          </a:p>
          <a:p>
            <a:pPr marL="0" indent="0">
              <a:buNone/>
            </a:pPr>
            <a:endParaRPr lang="fr-CA" sz="1400" dirty="0"/>
          </a:p>
        </p:txBody>
      </p:sp>
    </p:spTree>
    <p:extLst>
      <p:ext uri="{BB962C8B-B14F-4D97-AF65-F5344CB8AC3E}">
        <p14:creationId xmlns:p14="http://schemas.microsoft.com/office/powerpoint/2010/main" val="111491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55776" y="142244"/>
            <a:ext cx="4630738"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Contexte</a:t>
            </a:r>
          </a:p>
        </p:txBody>
      </p:sp>
      <p:sp>
        <p:nvSpPr>
          <p:cNvPr id="8" name="ZoneTexte 7">
            <a:extLst>
              <a:ext uri="{FF2B5EF4-FFF2-40B4-BE49-F238E27FC236}">
                <a16:creationId xmlns:a16="http://schemas.microsoft.com/office/drawing/2014/main" xmlns="" id="{23CFA2A2-729F-4545-8153-B700CB712881}"/>
              </a:ext>
            </a:extLst>
          </p:cNvPr>
          <p:cNvSpPr txBox="1"/>
          <p:nvPr/>
        </p:nvSpPr>
        <p:spPr>
          <a:xfrm>
            <a:off x="395536" y="1802427"/>
            <a:ext cx="8392107" cy="2339102"/>
          </a:xfrm>
          <a:prstGeom prst="rect">
            <a:avLst/>
          </a:prstGeom>
          <a:noFill/>
        </p:spPr>
        <p:txBody>
          <a:bodyPr wrap="square" rtlCol="0">
            <a:spAutoFit/>
          </a:bodyPr>
          <a:lstStyle/>
          <a:p>
            <a:pPr>
              <a:spcBef>
                <a:spcPts val="1200"/>
              </a:spcBef>
            </a:pPr>
            <a:r>
              <a:rPr lang="fr-FR" sz="1400" dirty="0">
                <a:solidFill>
                  <a:schemeClr val="bg2"/>
                </a:solidFill>
                <a:latin typeface="Century Gothic" panose="020B0502020202020204" pitchFamily="34" charset="0"/>
              </a:rPr>
              <a:t>L’association Les Producteurs en serre du Québec (PSQ) compte </a:t>
            </a:r>
            <a:r>
              <a:rPr lang="fr-CA" sz="1400" dirty="0">
                <a:solidFill>
                  <a:schemeClr val="bg2"/>
                </a:solidFill>
                <a:latin typeface="Century Gothic" panose="020B0502020202020204" pitchFamily="34" charset="0"/>
              </a:rPr>
              <a:t>quelques 60 membres responsables d’environ les trois-quarts </a:t>
            </a:r>
            <a:r>
              <a:rPr lang="fr-FR" sz="1400" dirty="0">
                <a:solidFill>
                  <a:schemeClr val="bg2"/>
                </a:solidFill>
                <a:latin typeface="Century Gothic" panose="020B0502020202020204" pitchFamily="34" charset="0"/>
              </a:rPr>
              <a:t>de la production en serre </a:t>
            </a:r>
            <a:r>
              <a:rPr lang="fr-CA" sz="1400" dirty="0">
                <a:solidFill>
                  <a:schemeClr val="bg2"/>
                </a:solidFill>
                <a:latin typeface="Century Gothic" panose="020B0502020202020204" pitchFamily="34" charset="0"/>
              </a:rPr>
              <a:t>de plantes ornementales </a:t>
            </a:r>
            <a:br>
              <a:rPr lang="fr-CA" sz="1400" dirty="0">
                <a:solidFill>
                  <a:schemeClr val="bg2"/>
                </a:solidFill>
                <a:latin typeface="Century Gothic" panose="020B0502020202020204" pitchFamily="34" charset="0"/>
              </a:rPr>
            </a:br>
            <a:r>
              <a:rPr lang="fr-CA" sz="1400" dirty="0">
                <a:solidFill>
                  <a:schemeClr val="bg2"/>
                </a:solidFill>
                <a:latin typeface="Century Gothic" panose="020B0502020202020204" pitchFamily="34" charset="0"/>
              </a:rPr>
              <a:t>et de légumes </a:t>
            </a:r>
            <a:r>
              <a:rPr lang="fr-FR" sz="1400" dirty="0">
                <a:solidFill>
                  <a:schemeClr val="bg2"/>
                </a:solidFill>
                <a:latin typeface="Century Gothic" panose="020B0502020202020204" pitchFamily="34" charset="0"/>
              </a:rPr>
              <a:t>du Québec</a:t>
            </a:r>
            <a:r>
              <a:rPr lang="fr-FR" sz="1400" baseline="30000" dirty="0">
                <a:solidFill>
                  <a:schemeClr val="bg2"/>
                </a:solidFill>
                <a:latin typeface="Century Gothic" panose="020B0502020202020204" pitchFamily="34" charset="0"/>
              </a:rPr>
              <a:t>1</a:t>
            </a:r>
            <a:r>
              <a:rPr lang="fr-FR" sz="1400" dirty="0">
                <a:solidFill>
                  <a:schemeClr val="bg2"/>
                </a:solidFill>
                <a:latin typeface="Century Gothic" panose="020B0502020202020204" pitchFamily="34" charset="0"/>
              </a:rPr>
              <a:t>. </a:t>
            </a:r>
          </a:p>
          <a:p>
            <a:pPr>
              <a:spcBef>
                <a:spcPts val="1200"/>
              </a:spcBef>
            </a:pPr>
            <a:r>
              <a:rPr lang="fr-CA" sz="1400" dirty="0">
                <a:solidFill>
                  <a:schemeClr val="bg2"/>
                </a:solidFill>
                <a:latin typeface="Century Gothic" panose="020B0502020202020204" pitchFamily="34" charset="0"/>
              </a:rPr>
              <a:t>Un sondage récent mené auprès des consommateurs québécois révèle qu’en 2017, 46 % d’entre eux achetaient leurs végétaux principalement auprès de magasins à grandes surfaces. PSQ souhaite se doter d’une lecture à jour de l’offre de végétaux dans les chaînes au Québec, préciser la part de marché des végétaux du Québec et les moyens à mettre en œuvre pour mieux se positionner sur ce segment de marché. </a:t>
            </a:r>
          </a:p>
          <a:p>
            <a:pPr>
              <a:spcBef>
                <a:spcPts val="1200"/>
              </a:spcBef>
            </a:pPr>
            <a:r>
              <a:rPr lang="fr-CA" sz="1400" dirty="0">
                <a:solidFill>
                  <a:schemeClr val="bg2"/>
                </a:solidFill>
                <a:latin typeface="Century Gothic" panose="020B0502020202020204" pitchFamily="34" charset="0"/>
              </a:rPr>
              <a:t>À cette fin, la firme MARCON a été mandatée pour compléter la présente étude.</a:t>
            </a:r>
          </a:p>
        </p:txBody>
      </p:sp>
      <p:sp>
        <p:nvSpPr>
          <p:cNvPr id="2" name="ZoneTexte 1">
            <a:extLst>
              <a:ext uri="{FF2B5EF4-FFF2-40B4-BE49-F238E27FC236}">
                <a16:creationId xmlns:a16="http://schemas.microsoft.com/office/drawing/2014/main" xmlns="" id="{26ACB501-28A6-ED4D-AEBA-54537408F44D}"/>
              </a:ext>
            </a:extLst>
          </p:cNvPr>
          <p:cNvSpPr txBox="1"/>
          <p:nvPr/>
        </p:nvSpPr>
        <p:spPr>
          <a:xfrm>
            <a:off x="467544" y="5589240"/>
            <a:ext cx="5976664" cy="400110"/>
          </a:xfrm>
          <a:prstGeom prst="rect">
            <a:avLst/>
          </a:prstGeom>
          <a:noFill/>
        </p:spPr>
        <p:txBody>
          <a:bodyPr wrap="square" rtlCol="0">
            <a:spAutoFit/>
          </a:bodyPr>
          <a:lstStyle/>
          <a:p>
            <a:r>
              <a:rPr lang="fr-CA" sz="1000" dirty="0">
                <a:solidFill>
                  <a:schemeClr val="bg2"/>
                </a:solidFill>
                <a:latin typeface="Century Gothic" panose="020B0502020202020204" pitchFamily="34" charset="0"/>
              </a:rPr>
              <a:t>1 :  Information fournie par PSQ, 2019.</a:t>
            </a:r>
          </a:p>
          <a:p>
            <a:r>
              <a:rPr lang="fr-CA" sz="1000" dirty="0">
                <a:solidFill>
                  <a:schemeClr val="bg2"/>
                </a:solidFill>
                <a:latin typeface="Century Gothic" panose="020B0502020202020204" pitchFamily="34" charset="0"/>
              </a:rPr>
              <a:t>2 :  Québec Vert, Sondage CROP/MARCON, juillet 2017	</a:t>
            </a:r>
          </a:p>
        </p:txBody>
      </p:sp>
    </p:spTree>
    <p:extLst>
      <p:ext uri="{BB962C8B-B14F-4D97-AF65-F5344CB8AC3E}">
        <p14:creationId xmlns:p14="http://schemas.microsoft.com/office/powerpoint/2010/main" val="100744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29</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 provenance des végétaux</a:t>
            </a:r>
            <a:endParaRPr lang="fr-CA" sz="2600" b="0" i="1" dirty="0">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162756"/>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516148" y="1268760"/>
            <a:ext cx="8105354" cy="633388"/>
          </a:xfrm>
        </p:spPr>
        <p:txBody>
          <a:bodyPr>
            <a:normAutofit/>
          </a:bodyPr>
          <a:lstStyle/>
          <a:p>
            <a:pPr marL="0" indent="0">
              <a:buNone/>
            </a:pPr>
            <a:r>
              <a:rPr lang="fr-CA" sz="1400" dirty="0"/>
              <a:t>Comme le montre les deux tableaux suivants, les détaillants interrogés confirment que la très grande majorité des végétaux achetés est estimée provenir de fournisseurs du Québec.</a:t>
            </a:r>
          </a:p>
        </p:txBody>
      </p:sp>
      <p:sp>
        <p:nvSpPr>
          <p:cNvPr id="14" name="ZoneTexte 13">
            <a:extLst>
              <a:ext uri="{FF2B5EF4-FFF2-40B4-BE49-F238E27FC236}">
                <a16:creationId xmlns:a16="http://schemas.microsoft.com/office/drawing/2014/main" xmlns="" id="{9C7B7C94-284D-8740-AD42-4DCC4E999A3C}"/>
              </a:ext>
            </a:extLst>
          </p:cNvPr>
          <p:cNvSpPr txBox="1"/>
          <p:nvPr/>
        </p:nvSpPr>
        <p:spPr>
          <a:xfrm>
            <a:off x="2195736" y="2780928"/>
            <a:ext cx="720080" cy="276999"/>
          </a:xfrm>
          <a:prstGeom prst="rect">
            <a:avLst/>
          </a:prstGeom>
          <a:noFill/>
        </p:spPr>
        <p:txBody>
          <a:bodyPr wrap="square" rtlCol="0">
            <a:spAutoFit/>
          </a:bodyPr>
          <a:lstStyle/>
          <a:p>
            <a:r>
              <a:rPr lang="fr-CA" sz="1200" b="1" dirty="0">
                <a:latin typeface="Century Gothic" panose="020B0502020202020204" pitchFamily="34" charset="0"/>
              </a:rPr>
              <a:t>(n = 1)</a:t>
            </a:r>
          </a:p>
        </p:txBody>
      </p:sp>
      <p:graphicFrame>
        <p:nvGraphicFramePr>
          <p:cNvPr id="8" name="Table 2">
            <a:extLst>
              <a:ext uri="{FF2B5EF4-FFF2-40B4-BE49-F238E27FC236}">
                <a16:creationId xmlns:a16="http://schemas.microsoft.com/office/drawing/2014/main" xmlns="" id="{0658151F-EE9D-DE4D-ADFD-9090C3047E4C}"/>
              </a:ext>
            </a:extLst>
          </p:cNvPr>
          <p:cNvGraphicFramePr>
            <a:graphicFrameLocks noGrp="1"/>
          </p:cNvGraphicFramePr>
          <p:nvPr>
            <p:extLst>
              <p:ext uri="{D42A27DB-BD31-4B8C-83A1-F6EECF244321}">
                <p14:modId xmlns:p14="http://schemas.microsoft.com/office/powerpoint/2010/main" val="701626360"/>
              </p:ext>
            </p:extLst>
          </p:nvPr>
        </p:nvGraphicFramePr>
        <p:xfrm>
          <a:off x="1331640" y="2204864"/>
          <a:ext cx="6480720" cy="413307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806944463"/>
                    </a:ext>
                  </a:extLst>
                </a:gridCol>
                <a:gridCol w="1728192">
                  <a:extLst>
                    <a:ext uri="{9D8B030D-6E8A-4147-A177-3AD203B41FA5}">
                      <a16:colId xmlns:a16="http://schemas.microsoft.com/office/drawing/2014/main" xmlns="" val="1928546207"/>
                    </a:ext>
                  </a:extLst>
                </a:gridCol>
                <a:gridCol w="1368152">
                  <a:extLst>
                    <a:ext uri="{9D8B030D-6E8A-4147-A177-3AD203B41FA5}">
                      <a16:colId xmlns:a16="http://schemas.microsoft.com/office/drawing/2014/main" xmlns="" val="1376947098"/>
                    </a:ext>
                  </a:extLst>
                </a:gridCol>
                <a:gridCol w="1368152">
                  <a:extLst>
                    <a:ext uri="{9D8B030D-6E8A-4147-A177-3AD203B41FA5}">
                      <a16:colId xmlns:a16="http://schemas.microsoft.com/office/drawing/2014/main" xmlns="" val="4008238651"/>
                    </a:ext>
                  </a:extLst>
                </a:gridCol>
              </a:tblGrid>
              <a:tr h="864096">
                <a:tc>
                  <a:txBody>
                    <a:bodyPr/>
                    <a:lstStyle/>
                    <a:p>
                      <a:r>
                        <a:rPr lang="fr-CA" sz="1050" dirty="0">
                          <a:latin typeface="Century Gothic" panose="020B0502020202020204" pitchFamily="34" charset="0"/>
                        </a:rPr>
                        <a:t>Catégories de végétaux</a:t>
                      </a:r>
                      <a:br>
                        <a:rPr lang="fr-CA" sz="1050" dirty="0">
                          <a:latin typeface="Century Gothic" panose="020B0502020202020204" pitchFamily="34" charset="0"/>
                        </a:rPr>
                      </a:br>
                      <a:endParaRPr lang="fr-CA" sz="1050" dirty="0">
                        <a:latin typeface="Century Gothic" panose="020B0502020202020204" pitchFamily="34" charset="0"/>
                      </a:endParaRPr>
                    </a:p>
                  </a:txBody>
                  <a:tcPr/>
                </a:tc>
                <a:tc>
                  <a:txBody>
                    <a:bodyPr/>
                    <a:lstStyle/>
                    <a:p>
                      <a:pPr algn="ctr">
                        <a:spcBef>
                          <a:spcPts val="600"/>
                        </a:spcBef>
                      </a:pPr>
                      <a:r>
                        <a:rPr lang="fr-CA" sz="1050" b="1" dirty="0">
                          <a:latin typeface="Century Gothic" panose="020B0502020202020204" pitchFamily="34" charset="0"/>
                        </a:rPr>
                        <a:t>Achetés par des </a:t>
                      </a:r>
                      <a:br>
                        <a:rPr lang="fr-CA" sz="1050" b="1" dirty="0">
                          <a:latin typeface="Century Gothic" panose="020B0502020202020204" pitchFamily="34" charset="0"/>
                        </a:rPr>
                      </a:br>
                      <a:r>
                        <a:rPr lang="fr-CA" sz="1050" b="1" dirty="0">
                          <a:latin typeface="Century Gothic" panose="020B0502020202020204" pitchFamily="34" charset="0"/>
                        </a:rPr>
                        <a:t>chaînes généraliste/ quincailleries </a:t>
                      </a:r>
                    </a:p>
                    <a:p>
                      <a:pPr algn="ctr">
                        <a:spcBef>
                          <a:spcPts val="600"/>
                        </a:spcBef>
                      </a:pPr>
                      <a:r>
                        <a:rPr lang="fr-CA" sz="1050" b="0" dirty="0">
                          <a:latin typeface="Century Gothic" panose="020B0502020202020204" pitchFamily="34" charset="0"/>
                        </a:rPr>
                        <a:t>(n = 4)</a:t>
                      </a:r>
                      <a:r>
                        <a:rPr lang="fr-CA" sz="1050" b="1" dirty="0">
                          <a:latin typeface="Century Gothic" panose="020B0502020202020204" pitchFamily="34" charset="0"/>
                        </a:rPr>
                        <a:t> </a:t>
                      </a:r>
                    </a:p>
                  </a:txBody>
                  <a:tcPr/>
                </a:tc>
                <a:tc>
                  <a:txBody>
                    <a:bodyPr/>
                    <a:lstStyle/>
                    <a:p>
                      <a:pPr algn="ctr"/>
                      <a:r>
                        <a:rPr lang="fr-CA" sz="1050" b="1" dirty="0">
                          <a:latin typeface="Century Gothic" panose="020B0502020202020204" pitchFamily="34" charset="0"/>
                        </a:rPr>
                        <a:t>Fournisseurs </a:t>
                      </a:r>
                      <a:br>
                        <a:rPr lang="fr-CA" sz="1050" b="1" dirty="0">
                          <a:latin typeface="Century Gothic" panose="020B0502020202020204" pitchFamily="34" charset="0"/>
                        </a:rPr>
                      </a:br>
                      <a:r>
                        <a:rPr lang="fr-CA" sz="1050" b="1" dirty="0">
                          <a:latin typeface="Century Gothic" panose="020B0502020202020204" pitchFamily="34" charset="0"/>
                        </a:rPr>
                        <a:t>du Québec</a:t>
                      </a:r>
                      <a:endParaRPr lang="fr-CA" sz="1050" b="0" dirty="0">
                        <a:latin typeface="Century Gothic" panose="020B0502020202020204" pitchFamily="34" charset="0"/>
                      </a:endParaRPr>
                    </a:p>
                    <a:p>
                      <a:pPr algn="ctr">
                        <a:spcBef>
                          <a:spcPts val="600"/>
                        </a:spcBef>
                      </a:pPr>
                      <a:r>
                        <a:rPr lang="fr-CA" sz="1050" b="0" dirty="0">
                          <a:latin typeface="Century Gothic" panose="020B0502020202020204" pitchFamily="34" charset="0"/>
                        </a:rPr>
                        <a:t>(%)</a:t>
                      </a:r>
                      <a:endParaRPr lang="fr-CA" sz="1050" b="1" dirty="0">
                        <a:latin typeface="Century Gothic" panose="020B0502020202020204" pitchFamily="34" charset="0"/>
                      </a:endParaRPr>
                    </a:p>
                  </a:txBody>
                  <a:tcPr/>
                </a:tc>
                <a:tc>
                  <a:txBody>
                    <a:bodyPr/>
                    <a:lstStyle/>
                    <a:p>
                      <a:pPr algn="ctr"/>
                      <a:r>
                        <a:rPr lang="fr-CA" sz="1050" b="1" dirty="0">
                          <a:latin typeface="Century Gothic" panose="020B0502020202020204" pitchFamily="34" charset="0"/>
                        </a:rPr>
                        <a:t>Fournisseurs d’ailleurs au Canada</a:t>
                      </a:r>
                    </a:p>
                    <a:p>
                      <a:pPr algn="ctr">
                        <a:spcBef>
                          <a:spcPts val="600"/>
                        </a:spcBef>
                      </a:pPr>
                      <a:r>
                        <a:rPr lang="fr-CA" sz="1050" b="0" dirty="0">
                          <a:latin typeface="Century Gothic" panose="020B0502020202020204" pitchFamily="34" charset="0"/>
                        </a:rPr>
                        <a:t>(%)</a:t>
                      </a:r>
                    </a:p>
                  </a:txBody>
                  <a:tcPr/>
                </a:tc>
                <a:extLst>
                  <a:ext uri="{0D108BD9-81ED-4DB2-BD59-A6C34878D82A}">
                    <a16:rowId xmlns:a16="http://schemas.microsoft.com/office/drawing/2014/main" xmlns="" val="31875934"/>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latin typeface="Century Gothic" panose="020B0502020202020204" pitchFamily="34" charset="0"/>
                        </a:rPr>
                        <a:t>Annuelles à replanter</a:t>
                      </a:r>
                    </a:p>
                  </a:txBody>
                  <a:tcPr/>
                </a:tc>
                <a:tc>
                  <a:txBody>
                    <a:bodyPr/>
                    <a:lstStyle/>
                    <a:p>
                      <a:pPr lvl="0" algn="ctr"/>
                      <a:r>
                        <a:rPr lang="fr-CA" sz="1050" b="0" dirty="0">
                          <a:latin typeface="Century Gothic" panose="020B0502020202020204" pitchFamily="34" charset="0"/>
                        </a:rPr>
                        <a:t>4</a:t>
                      </a:r>
                    </a:p>
                  </a:txBody>
                  <a:tcPr/>
                </a:tc>
                <a:tc>
                  <a:txBody>
                    <a:bodyPr/>
                    <a:lstStyle/>
                    <a:p>
                      <a:pPr lvl="0" algn="ctr"/>
                      <a:r>
                        <a:rPr lang="fr-CA" sz="1050" b="0" dirty="0">
                          <a:latin typeface="Century Gothic" panose="020B0502020202020204" pitchFamily="34" charset="0"/>
                        </a:rPr>
                        <a:t>100%</a:t>
                      </a:r>
                    </a:p>
                  </a:txBody>
                  <a:tcPr/>
                </a:tc>
                <a:tc>
                  <a:txBody>
                    <a:bodyPr/>
                    <a:lstStyle/>
                    <a:p>
                      <a:pPr algn="ctr"/>
                      <a:endParaRPr lang="fr-CA" sz="1050" dirty="0">
                        <a:latin typeface="Century Gothic" panose="020B0502020202020204" pitchFamily="34" charset="0"/>
                      </a:endParaRPr>
                    </a:p>
                  </a:txBody>
                  <a:tcPr/>
                </a:tc>
                <a:extLst>
                  <a:ext uri="{0D108BD9-81ED-4DB2-BD59-A6C34878D82A}">
                    <a16:rowId xmlns:a16="http://schemas.microsoft.com/office/drawing/2014/main" xmlns="" val="3776617220"/>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Paniers suspendus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tc>
                <a:extLst>
                  <a:ext uri="{0D108BD9-81ED-4DB2-BD59-A6C34878D82A}">
                    <a16:rowId xmlns:a16="http://schemas.microsoft.com/office/drawing/2014/main" xmlns="" val="1314087354"/>
                  </a:ext>
                </a:extLst>
              </a:tr>
              <a:tr h="250333">
                <a:tc>
                  <a:txBody>
                    <a:bodyPr/>
                    <a:lstStyle/>
                    <a:p>
                      <a:pPr marL="268288" marR="0" lvl="0" indent="-268288" algn="l"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Potées fleuries</a:t>
                      </a:r>
                    </a:p>
                  </a:txBody>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tc>
                <a:extLst>
                  <a:ext uri="{0D108BD9-81ED-4DB2-BD59-A6C34878D82A}">
                    <a16:rowId xmlns:a16="http://schemas.microsoft.com/office/drawing/2014/main" xmlns="" val="1227373050"/>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Pots de patio</a:t>
                      </a:r>
                    </a:p>
                  </a:txBody>
                  <a:tcPr>
                    <a:solidFill>
                      <a:srgbClr val="EAEEF5"/>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tc>
                <a:extLst>
                  <a:ext uri="{0D108BD9-81ED-4DB2-BD59-A6C34878D82A}">
                    <a16:rowId xmlns:a16="http://schemas.microsoft.com/office/drawing/2014/main" xmlns="" val="3979957550"/>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Plants de légumes</a:t>
                      </a:r>
                    </a:p>
                  </a:txBody>
                  <a:tcPr>
                    <a:solidFill>
                      <a:srgbClr val="D0D9E9"/>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tc>
                <a:extLst>
                  <a:ext uri="{0D108BD9-81ED-4DB2-BD59-A6C34878D82A}">
                    <a16:rowId xmlns:a16="http://schemas.microsoft.com/office/drawing/2014/main" xmlns="" val="4174672312"/>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Fines herbes</a:t>
                      </a:r>
                    </a:p>
                  </a:txBody>
                  <a:tcPr>
                    <a:solidFill>
                      <a:srgbClr val="EAEEF5"/>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tc>
                <a:extLst>
                  <a:ext uri="{0D108BD9-81ED-4DB2-BD59-A6C34878D82A}">
                    <a16:rowId xmlns:a16="http://schemas.microsoft.com/office/drawing/2014/main" xmlns="" val="1636561025"/>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Plantes pour les fêtes</a:t>
                      </a:r>
                    </a:p>
                  </a:txBody>
                  <a:tcPr>
                    <a:solidFill>
                      <a:srgbClr val="D0D9E9"/>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050" dirty="0">
                        <a:latin typeface="Century Gothic" panose="020B0502020202020204" pitchFamily="34" charset="0"/>
                      </a:endParaRPr>
                    </a:p>
                  </a:txBody>
                  <a:tcPr/>
                </a:tc>
                <a:extLst>
                  <a:ext uri="{0D108BD9-81ED-4DB2-BD59-A6C34878D82A}">
                    <a16:rowId xmlns:a16="http://schemas.microsoft.com/office/drawing/2014/main" xmlns="" val="166219249"/>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Vivaces</a:t>
                      </a:r>
                    </a:p>
                  </a:txBody>
                  <a:tcPr>
                    <a:solidFill>
                      <a:srgbClr val="EAEEF5"/>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97%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3%</a:t>
                      </a:r>
                    </a:p>
                  </a:txBody>
                  <a:tcPr/>
                </a:tc>
                <a:extLst>
                  <a:ext uri="{0D108BD9-81ED-4DB2-BD59-A6C34878D82A}">
                    <a16:rowId xmlns:a16="http://schemas.microsoft.com/office/drawing/2014/main" xmlns="" val="452848592"/>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Arbres</a:t>
                      </a:r>
                    </a:p>
                  </a:txBody>
                  <a:tcPr>
                    <a:solidFill>
                      <a:srgbClr val="D0D9E9"/>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94%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6%</a:t>
                      </a:r>
                    </a:p>
                  </a:txBody>
                  <a:tcPr/>
                </a:tc>
                <a:extLst>
                  <a:ext uri="{0D108BD9-81ED-4DB2-BD59-A6C34878D82A}">
                    <a16:rowId xmlns:a16="http://schemas.microsoft.com/office/drawing/2014/main" xmlns="" val="3504024832"/>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Arbres fruitiers</a:t>
                      </a:r>
                    </a:p>
                  </a:txBody>
                  <a:tcPr>
                    <a:solidFill>
                      <a:srgbClr val="EAEEF5"/>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94%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6%</a:t>
                      </a:r>
                    </a:p>
                  </a:txBody>
                  <a:tcPr/>
                </a:tc>
                <a:extLst>
                  <a:ext uri="{0D108BD9-81ED-4DB2-BD59-A6C34878D82A}">
                    <a16:rowId xmlns:a16="http://schemas.microsoft.com/office/drawing/2014/main" xmlns="" val="2228695903"/>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Arbustes</a:t>
                      </a:r>
                    </a:p>
                  </a:txBody>
                  <a:tcPr>
                    <a:solidFill>
                      <a:srgbClr val="D0D9E9"/>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97%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3%</a:t>
                      </a:r>
                    </a:p>
                  </a:txBody>
                  <a:tcPr/>
                </a:tc>
                <a:extLst>
                  <a:ext uri="{0D108BD9-81ED-4DB2-BD59-A6C34878D82A}">
                    <a16:rowId xmlns:a16="http://schemas.microsoft.com/office/drawing/2014/main" xmlns="" val="1620629226"/>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Arbustes à petits fruits</a:t>
                      </a:r>
                    </a:p>
                  </a:txBody>
                  <a:tcPr>
                    <a:solidFill>
                      <a:srgbClr val="EAEEF5"/>
                    </a:solidFill>
                  </a:tcPr>
                </a:tc>
                <a:tc>
                  <a:txBody>
                    <a:bodyPr/>
                    <a:lstStyle/>
                    <a:p>
                      <a:pPr lvl="0" algn="ctr"/>
                      <a:r>
                        <a:rPr lang="fr-CA" sz="1050" dirty="0">
                          <a:latin typeface="Century Gothic" panose="020B0502020202020204" pitchFamily="34" charset="0"/>
                        </a:rPr>
                        <a:t>4</a:t>
                      </a:r>
                    </a:p>
                  </a:txBody>
                  <a:tcPr/>
                </a:tc>
                <a:tc>
                  <a:txBody>
                    <a:bodyPr/>
                    <a:lstStyle/>
                    <a:p>
                      <a:pPr lvl="0" algn="ctr"/>
                      <a:r>
                        <a:rPr lang="fr-CA" sz="1050" dirty="0">
                          <a:latin typeface="Century Gothic" panose="020B0502020202020204" pitchFamily="34" charset="0"/>
                        </a:rPr>
                        <a:t>97%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3%</a:t>
                      </a:r>
                    </a:p>
                  </a:txBody>
                  <a:tcPr/>
                </a:tc>
                <a:extLst>
                  <a:ext uri="{0D108BD9-81ED-4DB2-BD59-A6C34878D82A}">
                    <a16:rowId xmlns:a16="http://schemas.microsoft.com/office/drawing/2014/main" xmlns="" val="2517694354"/>
                  </a:ext>
                </a:extLst>
              </a:tr>
              <a:tr h="250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0" dirty="0">
                          <a:solidFill>
                            <a:schemeClr val="bg1"/>
                          </a:solidFill>
                          <a:latin typeface="Century Gothic" panose="020B0502020202020204" pitchFamily="34" charset="0"/>
                        </a:rPr>
                        <a:t>Rosiers</a:t>
                      </a:r>
                    </a:p>
                  </a:txBody>
                  <a:tcPr>
                    <a:solidFill>
                      <a:srgbClr val="D0D9E9"/>
                    </a:solidFill>
                  </a:tcPr>
                </a:tc>
                <a:tc>
                  <a:txBody>
                    <a:bodyPr/>
                    <a:lstStyle/>
                    <a:p>
                      <a:pPr lvl="0" algn="ctr"/>
                      <a:r>
                        <a:rPr lang="fr-CA" sz="1050" dirty="0">
                          <a:latin typeface="Century Gothic" panose="020B0502020202020204" pitchFamily="34" charset="0"/>
                        </a:rPr>
                        <a:t>3</a:t>
                      </a:r>
                    </a:p>
                  </a:txBody>
                  <a:tcPr/>
                </a:tc>
                <a:tc>
                  <a:txBody>
                    <a:bodyPr/>
                    <a:lstStyle/>
                    <a:p>
                      <a:pPr lvl="0" algn="ctr"/>
                      <a:r>
                        <a:rPr lang="fr-CA" sz="1050" dirty="0">
                          <a:latin typeface="Century Gothic" panose="020B0502020202020204" pitchFamily="34" charset="0"/>
                        </a:rPr>
                        <a:t>83%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050" dirty="0">
                          <a:latin typeface="Century Gothic" panose="020B0502020202020204" pitchFamily="34" charset="0"/>
                        </a:rPr>
                        <a:t>17%</a:t>
                      </a:r>
                    </a:p>
                  </a:txBody>
                  <a:tcPr/>
                </a:tc>
                <a:extLst>
                  <a:ext uri="{0D108BD9-81ED-4DB2-BD59-A6C34878D82A}">
                    <a16:rowId xmlns:a16="http://schemas.microsoft.com/office/drawing/2014/main" xmlns="" val="300080972"/>
                  </a:ext>
                </a:extLst>
              </a:tr>
            </a:tbl>
          </a:graphicData>
        </a:graphic>
      </p:graphicFrame>
      <p:sp>
        <p:nvSpPr>
          <p:cNvPr id="9" name="ZoneTexte 8">
            <a:extLst>
              <a:ext uri="{FF2B5EF4-FFF2-40B4-BE49-F238E27FC236}">
                <a16:creationId xmlns:a16="http://schemas.microsoft.com/office/drawing/2014/main" xmlns="" id="{9D46EBA9-9745-6D4B-B8C4-8C7FAFF6AAAF}"/>
              </a:ext>
            </a:extLst>
          </p:cNvPr>
          <p:cNvSpPr txBox="1"/>
          <p:nvPr/>
        </p:nvSpPr>
        <p:spPr>
          <a:xfrm>
            <a:off x="899592" y="1844824"/>
            <a:ext cx="7560840"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Tableau 6- La provenance des végétaux offerts au Québec - </a:t>
            </a:r>
            <a:r>
              <a:rPr lang="fr-CA" sz="1200" b="1" i="1" dirty="0">
                <a:solidFill>
                  <a:schemeClr val="bg2"/>
                </a:solidFill>
                <a:latin typeface="Century Gothic" panose="020B0502020202020204" pitchFamily="34" charset="0"/>
              </a:rPr>
              <a:t>Chaînes généraliste/quincailleries</a:t>
            </a:r>
          </a:p>
        </p:txBody>
      </p:sp>
    </p:spTree>
    <p:extLst>
      <p:ext uri="{BB962C8B-B14F-4D97-AF65-F5344CB8AC3E}">
        <p14:creationId xmlns:p14="http://schemas.microsoft.com/office/powerpoint/2010/main" val="2546138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30</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44624"/>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 provenance des végétaux</a:t>
            </a:r>
            <a:endParaRPr lang="fr-CA" sz="2600" b="0" i="1" dirty="0">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162756"/>
            <a:ext cx="184731" cy="369332"/>
          </a:xfrm>
          <a:prstGeom prst="rect">
            <a:avLst/>
          </a:prstGeom>
          <a:solidFill>
            <a:srgbClr val="EAEEF5"/>
          </a:solidFill>
        </p:spPr>
        <p:txBody>
          <a:bodyPr wrap="none" rtlCol="0">
            <a:spAutoFit/>
          </a:bodyPr>
          <a:lstStyle/>
          <a:p>
            <a:endParaRPr lang="fr-CA" dirty="0"/>
          </a:p>
        </p:txBody>
      </p:sp>
      <p:sp>
        <p:nvSpPr>
          <p:cNvPr id="14" name="ZoneTexte 13">
            <a:extLst>
              <a:ext uri="{FF2B5EF4-FFF2-40B4-BE49-F238E27FC236}">
                <a16:creationId xmlns:a16="http://schemas.microsoft.com/office/drawing/2014/main" xmlns="" id="{9C7B7C94-284D-8740-AD42-4DCC4E999A3C}"/>
              </a:ext>
            </a:extLst>
          </p:cNvPr>
          <p:cNvSpPr txBox="1"/>
          <p:nvPr/>
        </p:nvSpPr>
        <p:spPr>
          <a:xfrm>
            <a:off x="2195736" y="2780928"/>
            <a:ext cx="720080" cy="276999"/>
          </a:xfrm>
          <a:prstGeom prst="rect">
            <a:avLst/>
          </a:prstGeom>
          <a:noFill/>
        </p:spPr>
        <p:txBody>
          <a:bodyPr wrap="square" rtlCol="0">
            <a:spAutoFit/>
          </a:bodyPr>
          <a:lstStyle/>
          <a:p>
            <a:r>
              <a:rPr lang="fr-CA" sz="1200" b="1" dirty="0">
                <a:latin typeface="Century Gothic" panose="020B0502020202020204" pitchFamily="34" charset="0"/>
              </a:rPr>
              <a:t>(n = 1)</a:t>
            </a:r>
          </a:p>
        </p:txBody>
      </p:sp>
      <p:graphicFrame>
        <p:nvGraphicFramePr>
          <p:cNvPr id="8" name="Table 2">
            <a:extLst>
              <a:ext uri="{FF2B5EF4-FFF2-40B4-BE49-F238E27FC236}">
                <a16:creationId xmlns:a16="http://schemas.microsoft.com/office/drawing/2014/main" xmlns="" id="{0658151F-EE9D-DE4D-ADFD-9090C3047E4C}"/>
              </a:ext>
            </a:extLst>
          </p:cNvPr>
          <p:cNvGraphicFramePr>
            <a:graphicFrameLocks noGrp="1"/>
          </p:cNvGraphicFramePr>
          <p:nvPr>
            <p:extLst>
              <p:ext uri="{D42A27DB-BD31-4B8C-83A1-F6EECF244321}">
                <p14:modId xmlns:p14="http://schemas.microsoft.com/office/powerpoint/2010/main" val="320895226"/>
              </p:ext>
            </p:extLst>
          </p:nvPr>
        </p:nvGraphicFramePr>
        <p:xfrm>
          <a:off x="817650" y="1707218"/>
          <a:ext cx="7502349" cy="4401590"/>
        </p:xfrm>
        <a:graphic>
          <a:graphicData uri="http://schemas.openxmlformats.org/drawingml/2006/table">
            <a:tbl>
              <a:tblPr firstRow="1" bandRow="1">
                <a:tableStyleId>{5C22544A-7EE6-4342-B048-85BDC9FD1C3A}</a:tableStyleId>
              </a:tblPr>
              <a:tblGrid>
                <a:gridCol w="3037854">
                  <a:extLst>
                    <a:ext uri="{9D8B030D-6E8A-4147-A177-3AD203B41FA5}">
                      <a16:colId xmlns:a16="http://schemas.microsoft.com/office/drawing/2014/main" xmlns="" val="806944463"/>
                    </a:ext>
                  </a:extLst>
                </a:gridCol>
                <a:gridCol w="1161926">
                  <a:extLst>
                    <a:ext uri="{9D8B030D-6E8A-4147-A177-3AD203B41FA5}">
                      <a16:colId xmlns:a16="http://schemas.microsoft.com/office/drawing/2014/main" xmlns="" val="495638487"/>
                    </a:ext>
                  </a:extLst>
                </a:gridCol>
                <a:gridCol w="1155099">
                  <a:extLst>
                    <a:ext uri="{9D8B030D-6E8A-4147-A177-3AD203B41FA5}">
                      <a16:colId xmlns:a16="http://schemas.microsoft.com/office/drawing/2014/main" xmlns="" val="1376947098"/>
                    </a:ext>
                  </a:extLst>
                </a:gridCol>
                <a:gridCol w="1096583">
                  <a:extLst>
                    <a:ext uri="{9D8B030D-6E8A-4147-A177-3AD203B41FA5}">
                      <a16:colId xmlns:a16="http://schemas.microsoft.com/office/drawing/2014/main" xmlns="" val="4008238651"/>
                    </a:ext>
                  </a:extLst>
                </a:gridCol>
                <a:gridCol w="1050887">
                  <a:extLst>
                    <a:ext uri="{9D8B030D-6E8A-4147-A177-3AD203B41FA5}">
                      <a16:colId xmlns:a16="http://schemas.microsoft.com/office/drawing/2014/main" xmlns="" val="4230468467"/>
                    </a:ext>
                  </a:extLst>
                </a:gridCol>
              </a:tblGrid>
              <a:tr h="487660">
                <a:tc>
                  <a:txBody>
                    <a:bodyPr/>
                    <a:lstStyle/>
                    <a:p>
                      <a:r>
                        <a:rPr lang="fr-CA" sz="1100" dirty="0">
                          <a:latin typeface="Century Gothic" panose="020B0502020202020204" pitchFamily="34" charset="0"/>
                        </a:rPr>
                        <a:t>Catégories de végétaux</a:t>
                      </a:r>
                      <a:br>
                        <a:rPr lang="fr-CA" sz="1100" dirty="0">
                          <a:latin typeface="Century Gothic" panose="020B0502020202020204" pitchFamily="34" charset="0"/>
                        </a:rPr>
                      </a:br>
                      <a:endParaRPr lang="fr-CA" sz="1100" dirty="0">
                        <a:latin typeface="Century Gothic" panose="020B0502020202020204" pitchFamily="34" charset="0"/>
                      </a:endParaRPr>
                    </a:p>
                  </a:txBody>
                  <a:tcPr/>
                </a:tc>
                <a:tc>
                  <a:txBody>
                    <a:bodyPr/>
                    <a:lstStyle/>
                    <a:p>
                      <a:pPr algn="ctr">
                        <a:spcBef>
                          <a:spcPts val="600"/>
                        </a:spcBef>
                      </a:pPr>
                      <a:r>
                        <a:rPr lang="fr-CA" sz="1100" b="1" dirty="0">
                          <a:latin typeface="Century Gothic" panose="020B0502020202020204" pitchFamily="34" charset="0"/>
                        </a:rPr>
                        <a:t>Achetés par des chaînes de détail alimentaires</a:t>
                      </a:r>
                    </a:p>
                    <a:p>
                      <a:pPr algn="ctr">
                        <a:spcBef>
                          <a:spcPts val="600"/>
                        </a:spcBef>
                      </a:pPr>
                      <a:r>
                        <a:rPr lang="fr-CA" sz="1100" b="0" dirty="0">
                          <a:latin typeface="Century Gothic" panose="020B0502020202020204" pitchFamily="34" charset="0"/>
                        </a:rPr>
                        <a:t>(n = 3)</a:t>
                      </a:r>
                    </a:p>
                  </a:txBody>
                  <a:tcPr/>
                </a:tc>
                <a:tc>
                  <a:txBody>
                    <a:bodyPr/>
                    <a:lstStyle/>
                    <a:p>
                      <a:pPr algn="ctr"/>
                      <a:r>
                        <a:rPr lang="fr-CA" sz="1100" dirty="0">
                          <a:latin typeface="Century Gothic" panose="020B0502020202020204" pitchFamily="34" charset="0"/>
                        </a:rPr>
                        <a:t>Fournisseurs du Québec</a:t>
                      </a:r>
                    </a:p>
                    <a:p>
                      <a:pPr algn="ctr">
                        <a:spcBef>
                          <a:spcPts val="600"/>
                        </a:spcBef>
                      </a:pPr>
                      <a:r>
                        <a:rPr lang="fr-CA" sz="1100" b="0" dirty="0">
                          <a:latin typeface="Century Gothic" panose="020B0502020202020204" pitchFamily="34" charset="0"/>
                        </a:rPr>
                        <a:t>(%)</a:t>
                      </a:r>
                    </a:p>
                  </a:txBody>
                  <a:tcPr/>
                </a:tc>
                <a:tc>
                  <a:txBody>
                    <a:bodyPr/>
                    <a:lstStyle/>
                    <a:p>
                      <a:pPr algn="ctr">
                        <a:spcBef>
                          <a:spcPts val="600"/>
                        </a:spcBef>
                      </a:pPr>
                      <a:r>
                        <a:rPr lang="fr-CA" sz="1100" dirty="0">
                          <a:latin typeface="Century Gothic" panose="020B0502020202020204" pitchFamily="34" charset="0"/>
                        </a:rPr>
                        <a:t>Fournisseurs d’ailleurs </a:t>
                      </a:r>
                      <a:r>
                        <a:rPr lang="fr-CA" sz="1100" b="1" dirty="0">
                          <a:latin typeface="Century Gothic" panose="020B0502020202020204" pitchFamily="34" charset="0"/>
                        </a:rPr>
                        <a:t>au Canada</a:t>
                      </a:r>
                      <a:r>
                        <a:rPr lang="fr-CA" sz="1100" b="0" dirty="0">
                          <a:latin typeface="Century Gothic" panose="020B0502020202020204" pitchFamily="34" charset="0"/>
                        </a:rPr>
                        <a:t> </a:t>
                      </a:r>
                    </a:p>
                    <a:p>
                      <a:pPr algn="ctr">
                        <a:spcBef>
                          <a:spcPts val="600"/>
                        </a:spcBef>
                      </a:pPr>
                      <a:r>
                        <a:rPr lang="fr-CA" sz="1100" b="0" dirty="0">
                          <a:latin typeface="Century Gothic" panose="020B0502020202020204" pitchFamily="34" charset="0"/>
                        </a:rPr>
                        <a:t>(%)</a:t>
                      </a:r>
                      <a:endParaRPr lang="fr-CA" sz="1100" b="1" dirty="0">
                        <a:latin typeface="Century Gothic" panose="020B0502020202020204" pitchFamily="34" charset="0"/>
                      </a:endParaRPr>
                    </a:p>
                  </a:txBody>
                  <a:tcPr/>
                </a:tc>
                <a:tc>
                  <a:txBody>
                    <a:bodyPr/>
                    <a:lstStyle/>
                    <a:p>
                      <a:pPr algn="ctr"/>
                      <a:r>
                        <a:rPr lang="fr-CA" sz="1100" dirty="0">
                          <a:latin typeface="Century Gothic" panose="020B0502020202020204" pitchFamily="34" charset="0"/>
                        </a:rPr>
                        <a:t>Fournisseurs  des É</a:t>
                      </a:r>
                      <a:r>
                        <a:rPr lang="fr-CA" sz="1100" b="1" dirty="0">
                          <a:latin typeface="Century Gothic" panose="020B0502020202020204" pitchFamily="34" charset="0"/>
                        </a:rPr>
                        <a:t>tats-Unis </a:t>
                      </a:r>
                    </a:p>
                    <a:p>
                      <a:pPr algn="ctr">
                        <a:spcBef>
                          <a:spcPts val="600"/>
                        </a:spcBef>
                      </a:pPr>
                      <a:r>
                        <a:rPr lang="fr-CA" sz="1100" b="0" dirty="0">
                          <a:latin typeface="Century Gothic" panose="020B0502020202020204" pitchFamily="34" charset="0"/>
                        </a:rPr>
                        <a:t>(%)</a:t>
                      </a:r>
                    </a:p>
                  </a:txBody>
                  <a:tcPr/>
                </a:tc>
                <a:extLst>
                  <a:ext uri="{0D108BD9-81ED-4DB2-BD59-A6C34878D82A}">
                    <a16:rowId xmlns:a16="http://schemas.microsoft.com/office/drawing/2014/main" xmlns="" val="31875934"/>
                  </a:ext>
                </a:extLst>
              </a:tr>
              <a:tr h="2867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latin typeface="Century Gothic" panose="020B0502020202020204" pitchFamily="34" charset="0"/>
                        </a:rPr>
                        <a:t>Annuelles à replanter</a:t>
                      </a:r>
                    </a:p>
                  </a:txBody>
                  <a:tcPr/>
                </a:tc>
                <a:tc>
                  <a:txBody>
                    <a:bodyPr/>
                    <a:lstStyle/>
                    <a:p>
                      <a:pPr lvl="0" algn="ctr"/>
                      <a:r>
                        <a:rPr lang="fr-CA" sz="1100" b="0" dirty="0">
                          <a:latin typeface="Century Gothic" panose="020B0502020202020204" pitchFamily="34" charset="0"/>
                        </a:rPr>
                        <a:t>2</a:t>
                      </a:r>
                    </a:p>
                  </a:txBody>
                  <a:tcPr/>
                </a:tc>
                <a:tc>
                  <a:txBody>
                    <a:bodyPr/>
                    <a:lstStyle/>
                    <a:p>
                      <a:pPr lvl="0" algn="ctr"/>
                      <a:r>
                        <a:rPr lang="fr-CA" sz="1100" b="0" dirty="0">
                          <a:latin typeface="Century Gothic" panose="020B0502020202020204" pitchFamily="34" charset="0"/>
                        </a:rPr>
                        <a:t>100%</a:t>
                      </a:r>
                    </a:p>
                  </a:txBody>
                  <a:tcPr/>
                </a:tc>
                <a:tc>
                  <a:txBody>
                    <a:bodyPr/>
                    <a:lstStyle/>
                    <a:p>
                      <a:pPr algn="ctr"/>
                      <a:endParaRPr lang="fr-CA" sz="1100" dirty="0">
                        <a:latin typeface="Century Gothic" panose="020B0502020202020204" pitchFamily="34" charset="0"/>
                      </a:endParaRPr>
                    </a:p>
                  </a:txBody>
                  <a:tcPr/>
                </a:tc>
                <a:tc>
                  <a:txBody>
                    <a:bodyPr/>
                    <a:lstStyle/>
                    <a:p>
                      <a:pPr algn="ctr"/>
                      <a:endParaRPr lang="fr-CA" sz="1100" dirty="0">
                        <a:latin typeface="Century Gothic" panose="020B0502020202020204" pitchFamily="34" charset="0"/>
                      </a:endParaRPr>
                    </a:p>
                  </a:txBody>
                  <a:tcPr/>
                </a:tc>
                <a:extLst>
                  <a:ext uri="{0D108BD9-81ED-4DB2-BD59-A6C34878D82A}">
                    <a16:rowId xmlns:a16="http://schemas.microsoft.com/office/drawing/2014/main" xmlns="" val="377661722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Paniers suspendus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1314087354"/>
                  </a:ext>
                </a:extLst>
              </a:tr>
              <a:tr h="248765">
                <a:tc>
                  <a:txBody>
                    <a:bodyPr/>
                    <a:lstStyle/>
                    <a:p>
                      <a:pPr marL="268288" marR="0" lvl="0" indent="-268288" algn="l"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Potées fleuries</a:t>
                      </a:r>
                    </a:p>
                  </a:txBody>
                  <a:tcPr/>
                </a:tc>
                <a:tc>
                  <a:txBody>
                    <a:bodyPr/>
                    <a:lstStyle/>
                    <a:p>
                      <a:pPr lvl="0" algn="ctr"/>
                      <a:r>
                        <a:rPr lang="fr-CA" sz="1100" dirty="0">
                          <a:latin typeface="Century Gothic" panose="020B0502020202020204" pitchFamily="34" charset="0"/>
                        </a:rPr>
                        <a:t>2</a:t>
                      </a:r>
                    </a:p>
                  </a:txBody>
                  <a:tcPr/>
                </a:tc>
                <a:tc>
                  <a:txBody>
                    <a:bodyPr/>
                    <a:lstStyle/>
                    <a:p>
                      <a:pPr lvl="0" algn="ctr"/>
                      <a:r>
                        <a:rPr lang="fr-CA" sz="110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122737305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Pots de patio</a:t>
                      </a:r>
                    </a:p>
                  </a:txBody>
                  <a:tcPr>
                    <a:solidFill>
                      <a:srgbClr val="EAEEF5"/>
                    </a:solidFill>
                  </a:tcPr>
                </a:tc>
                <a:tc>
                  <a:txBody>
                    <a:bodyPr/>
                    <a:lstStyle/>
                    <a:p>
                      <a:pPr lvl="0" algn="ctr"/>
                      <a:r>
                        <a:rPr lang="fr-CA" sz="1100" dirty="0">
                          <a:latin typeface="Century Gothic" panose="020B0502020202020204" pitchFamily="34" charset="0"/>
                        </a:rPr>
                        <a:t>2</a:t>
                      </a:r>
                    </a:p>
                  </a:txBody>
                  <a:tcPr/>
                </a:tc>
                <a:tc>
                  <a:txBody>
                    <a:bodyPr/>
                    <a:lstStyle/>
                    <a:p>
                      <a:pPr lvl="0" algn="ctr"/>
                      <a:r>
                        <a:rPr lang="fr-CA" sz="110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3979957550"/>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Plants de légumes</a:t>
                      </a:r>
                    </a:p>
                  </a:txBody>
                  <a:tcPr>
                    <a:solidFill>
                      <a:srgbClr val="D0D9E9"/>
                    </a:solidFill>
                  </a:tcPr>
                </a:tc>
                <a:tc>
                  <a:txBody>
                    <a:bodyPr/>
                    <a:lstStyle/>
                    <a:p>
                      <a:pPr lvl="0" algn="ctr"/>
                      <a:r>
                        <a:rPr lang="fr-CA" sz="1100" dirty="0">
                          <a:latin typeface="Century Gothic" panose="020B0502020202020204" pitchFamily="34" charset="0"/>
                        </a:rPr>
                        <a:t>2</a:t>
                      </a:r>
                    </a:p>
                  </a:txBody>
                  <a:tcPr/>
                </a:tc>
                <a:tc>
                  <a:txBody>
                    <a:bodyPr/>
                    <a:lstStyle/>
                    <a:p>
                      <a:pPr lvl="0" algn="ctr"/>
                      <a:r>
                        <a:rPr lang="fr-CA" sz="110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417467231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Fines herbes</a:t>
                      </a:r>
                    </a:p>
                  </a:txBody>
                  <a:tcPr>
                    <a:solidFill>
                      <a:srgbClr val="EAEEF5"/>
                    </a:solidFill>
                  </a:tcPr>
                </a:tc>
                <a:tc>
                  <a:txBody>
                    <a:bodyPr/>
                    <a:lstStyle/>
                    <a:p>
                      <a:pPr lvl="0" algn="ctr"/>
                      <a:r>
                        <a:rPr lang="fr-CA" sz="1100" dirty="0">
                          <a:latin typeface="Century Gothic" panose="020B0502020202020204" pitchFamily="34" charset="0"/>
                        </a:rPr>
                        <a:t>3</a:t>
                      </a:r>
                    </a:p>
                  </a:txBody>
                  <a:tcPr/>
                </a:tc>
                <a:tc>
                  <a:txBody>
                    <a:bodyPr/>
                    <a:lstStyle/>
                    <a:p>
                      <a:pPr lvl="0" algn="ctr"/>
                      <a:r>
                        <a:rPr lang="fr-CA" sz="110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1636561025"/>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Plantes pour les fêtes</a:t>
                      </a:r>
                    </a:p>
                  </a:txBody>
                  <a:tcPr>
                    <a:solidFill>
                      <a:srgbClr val="D0D9E9"/>
                    </a:solidFill>
                  </a:tcPr>
                </a:tc>
                <a:tc>
                  <a:txBody>
                    <a:bodyPr/>
                    <a:lstStyle/>
                    <a:p>
                      <a:pPr lvl="0" algn="ctr"/>
                      <a:r>
                        <a:rPr lang="fr-CA" sz="1100" dirty="0">
                          <a:latin typeface="Century Gothic" panose="020B0502020202020204" pitchFamily="34" charset="0"/>
                        </a:rPr>
                        <a:t>3</a:t>
                      </a:r>
                    </a:p>
                  </a:txBody>
                  <a:tcPr/>
                </a:tc>
                <a:tc>
                  <a:txBody>
                    <a:bodyPr/>
                    <a:lstStyle/>
                    <a:p>
                      <a:pPr lvl="0" algn="ctr"/>
                      <a:r>
                        <a:rPr lang="fr-CA" sz="1100" dirty="0">
                          <a:latin typeface="Century Gothic" panose="020B0502020202020204" pitchFamily="34" charset="0"/>
                        </a:rPr>
                        <a:t>67%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33%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166219249"/>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Vivaces</a:t>
                      </a:r>
                    </a:p>
                  </a:txBody>
                  <a:tcPr>
                    <a:solidFill>
                      <a:srgbClr val="EAEEF5"/>
                    </a:solidFill>
                  </a:tcPr>
                </a:tc>
                <a:tc>
                  <a:txBody>
                    <a:bodyPr/>
                    <a:lstStyle/>
                    <a:p>
                      <a:pPr lvl="0" algn="ctr"/>
                      <a:r>
                        <a:rPr lang="fr-CA" sz="1100" dirty="0">
                          <a:latin typeface="Century Gothic" panose="020B0502020202020204" pitchFamily="34" charset="0"/>
                        </a:rPr>
                        <a:t>3</a:t>
                      </a:r>
                    </a:p>
                  </a:txBody>
                  <a:tcPr/>
                </a:tc>
                <a:tc>
                  <a:txBody>
                    <a:bodyPr/>
                    <a:lstStyle/>
                    <a:p>
                      <a:pPr lvl="0" algn="ctr"/>
                      <a:r>
                        <a:rPr lang="fr-CA" sz="1100" dirty="0">
                          <a:latin typeface="Century Gothic" panose="020B0502020202020204" pitchFamily="34" charset="0"/>
                        </a:rPr>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45284859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Arbres</a:t>
                      </a:r>
                    </a:p>
                  </a:txBody>
                  <a:tcPr>
                    <a:solidFill>
                      <a:srgbClr val="D0D9E9"/>
                    </a:solidFill>
                  </a:tcPr>
                </a:tc>
                <a:tc>
                  <a:txBody>
                    <a:bodyPr/>
                    <a:lstStyle/>
                    <a:p>
                      <a:pPr lvl="0" algn="ctr"/>
                      <a:r>
                        <a:rPr lang="fr-CA" sz="1100" dirty="0">
                          <a:latin typeface="Century Gothic" panose="020B0502020202020204" pitchFamily="34" charset="0"/>
                        </a:rPr>
                        <a:t>2</a:t>
                      </a:r>
                    </a:p>
                  </a:txBody>
                  <a:tcPr/>
                </a:tc>
                <a:tc>
                  <a:txBody>
                    <a:bodyPr/>
                    <a:lstStyle/>
                    <a:p>
                      <a:pPr lvl="0" algn="ctr"/>
                      <a:r>
                        <a:rPr lang="fr-CA" sz="1100" dirty="0">
                          <a:latin typeface="Century Gothic" panose="020B0502020202020204" pitchFamily="34" charset="0"/>
                        </a:rPr>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3504024832"/>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Arbres fruitiers</a:t>
                      </a:r>
                    </a:p>
                  </a:txBody>
                  <a:tcPr>
                    <a:solidFill>
                      <a:srgbClr val="EAEEF5"/>
                    </a:solidFill>
                  </a:tcPr>
                </a:tc>
                <a:tc>
                  <a:txBody>
                    <a:bodyPr/>
                    <a:lstStyle/>
                    <a:p>
                      <a:pPr lvl="0" algn="ctr"/>
                      <a:r>
                        <a:rPr lang="fr-CA" sz="1100" dirty="0">
                          <a:latin typeface="Century Gothic" panose="020B0502020202020204" pitchFamily="34" charset="0"/>
                        </a:rPr>
                        <a:t>0</a:t>
                      </a:r>
                    </a:p>
                  </a:txBody>
                  <a:tcPr/>
                </a:tc>
                <a:tc>
                  <a:txBody>
                    <a:bodyPr/>
                    <a:lstStyle/>
                    <a:p>
                      <a:pPr lvl="0" algn="ct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2228695903"/>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Arbustes</a:t>
                      </a:r>
                    </a:p>
                  </a:txBody>
                  <a:tcPr>
                    <a:solidFill>
                      <a:srgbClr val="D0D9E9"/>
                    </a:solidFill>
                  </a:tcPr>
                </a:tc>
                <a:tc>
                  <a:txBody>
                    <a:bodyPr/>
                    <a:lstStyle/>
                    <a:p>
                      <a:pPr lvl="0" algn="ctr"/>
                      <a:r>
                        <a:rPr lang="fr-CA" sz="1100" dirty="0">
                          <a:latin typeface="Century Gothic" panose="020B0502020202020204" pitchFamily="34" charset="0"/>
                        </a:rPr>
                        <a:t>1</a:t>
                      </a:r>
                    </a:p>
                  </a:txBody>
                  <a:tcPr/>
                </a:tc>
                <a:tc>
                  <a:txBody>
                    <a:bodyPr/>
                    <a:lstStyle/>
                    <a:p>
                      <a:pPr lvl="0" algn="ctr"/>
                      <a:r>
                        <a:rPr lang="fr-CA" sz="1100" dirty="0">
                          <a:latin typeface="Century Gothic" panose="020B0502020202020204" pitchFamily="34" charset="0"/>
                        </a:rPr>
                        <a:t>Variable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Variable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Variable</a:t>
                      </a:r>
                    </a:p>
                  </a:txBody>
                  <a:tcPr/>
                </a:tc>
                <a:extLst>
                  <a:ext uri="{0D108BD9-81ED-4DB2-BD59-A6C34878D82A}">
                    <a16:rowId xmlns:a16="http://schemas.microsoft.com/office/drawing/2014/main" xmlns="" val="1620629226"/>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Arbustes à petits fruits</a:t>
                      </a:r>
                    </a:p>
                  </a:txBody>
                  <a:tcPr>
                    <a:solidFill>
                      <a:srgbClr val="EAEEF5"/>
                    </a:solidFill>
                  </a:tcPr>
                </a:tc>
                <a:tc>
                  <a:txBody>
                    <a:bodyPr/>
                    <a:lstStyle/>
                    <a:p>
                      <a:pPr lvl="0" algn="ctr"/>
                      <a:r>
                        <a:rPr lang="fr-CA" sz="1100" dirty="0">
                          <a:latin typeface="Century Gothic" panose="020B0502020202020204" pitchFamily="34" charset="0"/>
                        </a:rPr>
                        <a:t>0</a:t>
                      </a:r>
                    </a:p>
                  </a:txBody>
                  <a:tcPr/>
                </a:tc>
                <a:tc>
                  <a:txBody>
                    <a:bodyPr/>
                    <a:lstStyle/>
                    <a:p>
                      <a:pPr lvl="0" algn="ct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2517694354"/>
                  </a:ext>
                </a:extLst>
              </a:tr>
              <a:tr h="248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solidFill>
                            <a:schemeClr val="bg1"/>
                          </a:solidFill>
                          <a:latin typeface="Century Gothic" panose="020B0502020202020204" pitchFamily="34" charset="0"/>
                        </a:rPr>
                        <a:t>Rosiers</a:t>
                      </a:r>
                    </a:p>
                  </a:txBody>
                  <a:tcPr>
                    <a:solidFill>
                      <a:srgbClr val="D0D9E9"/>
                    </a:solidFill>
                  </a:tcPr>
                </a:tc>
                <a:tc>
                  <a:txBody>
                    <a:bodyPr/>
                    <a:lstStyle/>
                    <a:p>
                      <a:pPr lvl="0" algn="ctr"/>
                      <a:r>
                        <a:rPr lang="fr-CA" sz="1100" dirty="0">
                          <a:latin typeface="Century Gothic" panose="020B0502020202020204" pitchFamily="34" charset="0"/>
                        </a:rPr>
                        <a:t>0</a:t>
                      </a:r>
                    </a:p>
                  </a:txBody>
                  <a:tcPr/>
                </a:tc>
                <a:tc>
                  <a:txBody>
                    <a:bodyPr/>
                    <a:lstStyle/>
                    <a:p>
                      <a:pPr lvl="0" algn="ct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fr-CA" sz="1100" dirty="0">
                        <a:latin typeface="Century Gothic" panose="020B0502020202020204" pitchFamily="34" charset="0"/>
                      </a:endParaRPr>
                    </a:p>
                  </a:txBody>
                  <a:tcPr/>
                </a:tc>
                <a:extLst>
                  <a:ext uri="{0D108BD9-81ED-4DB2-BD59-A6C34878D82A}">
                    <a16:rowId xmlns:a16="http://schemas.microsoft.com/office/drawing/2014/main" xmlns="" val="300080972"/>
                  </a:ext>
                </a:extLst>
              </a:tr>
            </a:tbl>
          </a:graphicData>
        </a:graphic>
      </p:graphicFrame>
      <p:sp>
        <p:nvSpPr>
          <p:cNvPr id="9" name="ZoneTexte 8">
            <a:extLst>
              <a:ext uri="{FF2B5EF4-FFF2-40B4-BE49-F238E27FC236}">
                <a16:creationId xmlns:a16="http://schemas.microsoft.com/office/drawing/2014/main" xmlns="" id="{9D46EBA9-9745-6D4B-B8C4-8C7FAFF6AAAF}"/>
              </a:ext>
            </a:extLst>
          </p:cNvPr>
          <p:cNvSpPr txBox="1"/>
          <p:nvPr/>
        </p:nvSpPr>
        <p:spPr>
          <a:xfrm>
            <a:off x="755576" y="1399855"/>
            <a:ext cx="6336704"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Tableau 7- La provenance des végétaux offerts au Québec - </a:t>
            </a:r>
            <a:r>
              <a:rPr lang="fr-CA" sz="1200" b="1" i="1" dirty="0">
                <a:solidFill>
                  <a:schemeClr val="bg2"/>
                </a:solidFill>
                <a:latin typeface="Century Gothic" panose="020B0502020202020204" pitchFamily="34" charset="0"/>
              </a:rPr>
              <a:t>Chaînes alimentaires</a:t>
            </a:r>
          </a:p>
        </p:txBody>
      </p:sp>
    </p:spTree>
    <p:extLst>
      <p:ext uri="{BB962C8B-B14F-4D97-AF65-F5344CB8AC3E}">
        <p14:creationId xmlns:p14="http://schemas.microsoft.com/office/powerpoint/2010/main" val="2978285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31</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 provenance des végétaux</a:t>
            </a:r>
            <a:endParaRPr lang="fr-CA" sz="2600" b="0" i="1" dirty="0">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162756"/>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516147" y="1556792"/>
            <a:ext cx="8232317" cy="4608512"/>
          </a:xfrm>
        </p:spPr>
        <p:txBody>
          <a:bodyPr>
            <a:normAutofit lnSpcReduction="10000"/>
          </a:bodyPr>
          <a:lstStyle/>
          <a:p>
            <a:pPr marL="0" indent="0">
              <a:buNone/>
            </a:pPr>
            <a:r>
              <a:rPr lang="fr-CA" sz="1400" b="1" i="1" dirty="0"/>
              <a:t>Proportion des achats effectués auprès de fournisseurs du Québec</a:t>
            </a:r>
          </a:p>
          <a:p>
            <a:pPr marL="0" indent="0">
              <a:spcBef>
                <a:spcPts val="600"/>
              </a:spcBef>
              <a:buNone/>
            </a:pPr>
            <a:r>
              <a:rPr lang="fr-CA" sz="1400" dirty="0"/>
              <a:t>Les chiffres avancés fournissent une évaluation des volumes achetés au Québec, incluant des distributeurs-grossistes. Les personnes contactées ne sont pas nécessairement en mesure de connaître la proportion des végétaux achetés au Québec qui a été cultivée dans la province versus ceux achetés à l’extérieur par un grossiste d’ici.</a:t>
            </a:r>
          </a:p>
          <a:p>
            <a:pPr marL="0" indent="0">
              <a:spcBef>
                <a:spcPts val="1800"/>
              </a:spcBef>
              <a:buNone/>
            </a:pPr>
            <a:r>
              <a:rPr lang="fr-CA" sz="1400" b="1" i="1" dirty="0"/>
              <a:t>Principales motivations à acheter auprès de fournisseurs hors Québec</a:t>
            </a:r>
          </a:p>
          <a:p>
            <a:pPr marL="0" indent="0">
              <a:spcBef>
                <a:spcPts val="600"/>
              </a:spcBef>
              <a:buNone/>
            </a:pPr>
            <a:r>
              <a:rPr lang="fr-CA" sz="1400" dirty="0"/>
              <a:t>Les achats menés à l’extérieur du Québec se concentrent surtout sur les produits difficiles à cultiver ou à trouver ici. De même, si le produit du Québec n’est pas compétitif, on va aussi chercher à s’approvisionner à l’extérieur de la province. </a:t>
            </a:r>
          </a:p>
          <a:p>
            <a:pPr marL="0" indent="0">
              <a:spcBef>
                <a:spcPts val="600"/>
              </a:spcBef>
              <a:buNone/>
            </a:pPr>
            <a:r>
              <a:rPr lang="fr-CA" sz="1400" dirty="0"/>
              <a:t>Voici quelques exemples de produits achetés ailleurs au Canada :</a:t>
            </a:r>
          </a:p>
          <a:p>
            <a:pPr>
              <a:spcBef>
                <a:spcPts val="600"/>
              </a:spcBef>
            </a:pPr>
            <a:r>
              <a:rPr lang="fr-CA" sz="1400" b="1" dirty="0"/>
              <a:t>Ontario</a:t>
            </a:r>
            <a:r>
              <a:rPr lang="fr-CA" sz="1400" dirty="0"/>
              <a:t> : Conifères, arbustes à feuillage persistants (ex.: rhododendron), plantes tropicales</a:t>
            </a:r>
          </a:p>
          <a:p>
            <a:pPr>
              <a:spcBef>
                <a:spcPts val="600"/>
              </a:spcBef>
            </a:pPr>
            <a:r>
              <a:rPr lang="fr-CA" sz="1400" b="1" dirty="0"/>
              <a:t>Colombie-Britannique</a:t>
            </a:r>
            <a:r>
              <a:rPr lang="fr-CA" sz="1400" dirty="0"/>
              <a:t> : Cèdres à gros calibre</a:t>
            </a:r>
          </a:p>
          <a:p>
            <a:pPr>
              <a:spcBef>
                <a:spcPts val="600"/>
              </a:spcBef>
            </a:pPr>
            <a:r>
              <a:rPr lang="fr-CA" sz="1400" b="1" dirty="0"/>
              <a:t>Colombie, Pays-Bas</a:t>
            </a:r>
            <a:r>
              <a:rPr lang="fr-CA" sz="1400" dirty="0"/>
              <a:t> : Fleurs coupées </a:t>
            </a:r>
          </a:p>
          <a:p>
            <a:pPr marL="0" indent="0">
              <a:spcBef>
                <a:spcPts val="1800"/>
              </a:spcBef>
              <a:buNone/>
            </a:pPr>
            <a:r>
              <a:rPr lang="fr-CA" sz="1400" b="1" i="1" dirty="0"/>
              <a:t>Perspectives d’avenir </a:t>
            </a:r>
          </a:p>
          <a:p>
            <a:pPr marL="0" indent="0">
              <a:spcBef>
                <a:spcPts val="600"/>
              </a:spcBef>
              <a:buNone/>
            </a:pPr>
            <a:r>
              <a:rPr lang="fr-CA" sz="1400" dirty="0"/>
              <a:t>Toutes les chaînes interrogées souhaitent maintenir la part des achats effectués auprès de fournisseurs du Québec au cours des prochaines années. </a:t>
            </a:r>
          </a:p>
        </p:txBody>
      </p:sp>
    </p:spTree>
    <p:extLst>
      <p:ext uri="{BB962C8B-B14F-4D97-AF65-F5344CB8AC3E}">
        <p14:creationId xmlns:p14="http://schemas.microsoft.com/office/powerpoint/2010/main" val="1156440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xmlns="" id="{766EE1D2-F6B8-1947-8994-D98B91C46219}"/>
              </a:ext>
            </a:extLst>
          </p:cNvPr>
          <p:cNvPicPr>
            <a:picLocks noChangeAspect="1"/>
          </p:cNvPicPr>
          <p:nvPr/>
        </p:nvPicPr>
        <p:blipFill rotWithShape="1">
          <a:blip r:embed="rId3"/>
          <a:srcRect l="3698" t="3224" r="38713" b="3278"/>
          <a:stretch/>
        </p:blipFill>
        <p:spPr>
          <a:xfrm>
            <a:off x="1630503" y="3753599"/>
            <a:ext cx="2113401" cy="2049133"/>
          </a:xfrm>
          <a:prstGeom prst="rect">
            <a:avLst/>
          </a:prstGeom>
        </p:spPr>
      </p:pic>
      <p:pic>
        <p:nvPicPr>
          <p:cNvPr id="30" name="Image 29">
            <a:extLst>
              <a:ext uri="{FF2B5EF4-FFF2-40B4-BE49-F238E27FC236}">
                <a16:creationId xmlns:a16="http://schemas.microsoft.com/office/drawing/2014/main" xmlns="" id="{F01AE544-3AFF-344B-9298-AB7C78DA0863}"/>
              </a:ext>
            </a:extLst>
          </p:cNvPr>
          <p:cNvPicPr>
            <a:picLocks noChangeAspect="1"/>
          </p:cNvPicPr>
          <p:nvPr/>
        </p:nvPicPr>
        <p:blipFill rotWithShape="1">
          <a:blip r:embed="rId4"/>
          <a:srcRect l="4199" t="3482" r="38585" b="2569"/>
          <a:stretch/>
        </p:blipFill>
        <p:spPr>
          <a:xfrm>
            <a:off x="5373171" y="3721339"/>
            <a:ext cx="2140326" cy="2098880"/>
          </a:xfrm>
          <a:prstGeom prst="rect">
            <a:avLst/>
          </a:prstGeom>
        </p:spPr>
      </p:pic>
      <p:sp>
        <p:nvSpPr>
          <p:cNvPr id="13313" name="Slide Number Placeholder 3"/>
          <p:cNvSpPr>
            <a:spLocks noGrp="1"/>
          </p:cNvSpPr>
          <p:nvPr>
            <p:ph type="sldNum" sz="quarter" idx="10"/>
          </p:nvPr>
        </p:nvSpPr>
        <p:spPr bwMode="auto">
          <a:xfrm>
            <a:off x="4367213" y="6448251"/>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32</a:t>
            </a:fld>
            <a:endParaRPr lang="en-GB" sz="1100" dirty="0">
              <a:latin typeface="Century Gothic" charset="0"/>
            </a:endParaRPr>
          </a:p>
        </p:txBody>
      </p:sp>
      <p:sp>
        <p:nvSpPr>
          <p:cNvPr id="13314" name="TextBox 4"/>
          <p:cNvSpPr txBox="1">
            <a:spLocks noChangeArrowheads="1"/>
          </p:cNvSpPr>
          <p:nvPr/>
        </p:nvSpPr>
        <p:spPr bwMode="auto">
          <a:xfrm>
            <a:off x="10160000" y="178938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 prestation </a:t>
            </a:r>
            <a:br>
              <a:rPr lang="fr-CA" sz="2600" dirty="0">
                <a:latin typeface="Century Gothic" charset="0"/>
                <a:cs typeface="ＭＳ Ｐゴシック" charset="0"/>
              </a:rPr>
            </a:br>
            <a:r>
              <a:rPr lang="fr-CA" sz="2600" dirty="0">
                <a:latin typeface="Century Gothic" charset="0"/>
                <a:cs typeface="ＭＳ Ｐゴシック" charset="0"/>
              </a:rPr>
              <a:t>des fournisseurs du Québec</a:t>
            </a:r>
            <a:endParaRPr lang="fr-CA" sz="2600" b="0" i="1" dirty="0">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265671"/>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467543" y="1379212"/>
            <a:ext cx="8568953" cy="1291307"/>
          </a:xfrm>
        </p:spPr>
        <p:txBody>
          <a:bodyPr>
            <a:normAutofit fontScale="92500"/>
          </a:bodyPr>
          <a:lstStyle/>
          <a:p>
            <a:pPr marL="0" indent="0">
              <a:buNone/>
            </a:pPr>
            <a:r>
              <a:rPr lang="fr-CA" sz="1400" dirty="0"/>
              <a:t>Les détaillants contactés ont été invités à comparer la prestation de leurs fournisseurs d’annuelles, de vivaces et de végétaux ligneux du Québec à ceux d’autres provenances. </a:t>
            </a:r>
          </a:p>
          <a:p>
            <a:pPr marL="0" indent="0">
              <a:spcBef>
                <a:spcPts val="600"/>
              </a:spcBef>
              <a:buNone/>
            </a:pPr>
            <a:r>
              <a:rPr lang="fr-CA" sz="1400" dirty="0"/>
              <a:t>Comme le montre le schéma ci-dessous détaillé à la page suivante, la majorité des détaillants n’étaient pas en mesure de se prononcer, principalement parce qu’ils achètent uniquement de fournisseurs du Québec. Pour les autres, leur base de comparaison s’est faite avec les fournisseurs de l’Ontario.</a:t>
            </a:r>
          </a:p>
        </p:txBody>
      </p:sp>
      <p:sp>
        <p:nvSpPr>
          <p:cNvPr id="14" name="ZoneTexte 13">
            <a:extLst>
              <a:ext uri="{FF2B5EF4-FFF2-40B4-BE49-F238E27FC236}">
                <a16:creationId xmlns:a16="http://schemas.microsoft.com/office/drawing/2014/main" xmlns="" id="{9C7B7C94-284D-8740-AD42-4DCC4E999A3C}"/>
              </a:ext>
            </a:extLst>
          </p:cNvPr>
          <p:cNvSpPr txBox="1"/>
          <p:nvPr/>
        </p:nvSpPr>
        <p:spPr>
          <a:xfrm>
            <a:off x="2195736" y="2678013"/>
            <a:ext cx="720080" cy="276999"/>
          </a:xfrm>
          <a:prstGeom prst="rect">
            <a:avLst/>
          </a:prstGeom>
          <a:noFill/>
        </p:spPr>
        <p:txBody>
          <a:bodyPr wrap="square" rtlCol="0">
            <a:spAutoFit/>
          </a:bodyPr>
          <a:lstStyle/>
          <a:p>
            <a:r>
              <a:rPr lang="fr-CA" sz="1200" b="1" dirty="0">
                <a:latin typeface="Century Gothic" panose="020B0502020202020204" pitchFamily="34" charset="0"/>
              </a:rPr>
              <a:t>(n = 1)</a:t>
            </a:r>
          </a:p>
        </p:txBody>
      </p:sp>
      <p:sp>
        <p:nvSpPr>
          <p:cNvPr id="11" name="ZoneTexte 10">
            <a:extLst>
              <a:ext uri="{FF2B5EF4-FFF2-40B4-BE49-F238E27FC236}">
                <a16:creationId xmlns:a16="http://schemas.microsoft.com/office/drawing/2014/main" xmlns="" id="{9E71ED6D-4FCD-0C46-815E-FBC297F56EC6}"/>
              </a:ext>
            </a:extLst>
          </p:cNvPr>
          <p:cNvSpPr txBox="1"/>
          <p:nvPr/>
        </p:nvSpPr>
        <p:spPr>
          <a:xfrm>
            <a:off x="1331640" y="2875453"/>
            <a:ext cx="2802054" cy="461665"/>
          </a:xfrm>
          <a:prstGeom prst="rect">
            <a:avLst/>
          </a:prstGeom>
          <a:noFill/>
        </p:spPr>
        <p:txBody>
          <a:bodyPr wrap="square" rtlCol="0">
            <a:spAutoFit/>
          </a:bodyPr>
          <a:lstStyle/>
          <a:p>
            <a:pPr algn="ctr"/>
            <a:r>
              <a:rPr lang="fr-CA" sz="1200" b="1" dirty="0">
                <a:solidFill>
                  <a:schemeClr val="bg2"/>
                </a:solidFill>
                <a:latin typeface="Century Gothic" panose="020B0502020202020204" pitchFamily="34" charset="0"/>
              </a:rPr>
              <a:t>Chaînes </a:t>
            </a:r>
          </a:p>
          <a:p>
            <a:pPr algn="ctr"/>
            <a:r>
              <a:rPr lang="fr-CA" sz="1200" i="1" dirty="0">
                <a:solidFill>
                  <a:schemeClr val="bg2"/>
                </a:solidFill>
                <a:latin typeface="Century Gothic" panose="020B0502020202020204" pitchFamily="34" charset="0"/>
              </a:rPr>
              <a:t>(généraliste/quincailleries)</a:t>
            </a:r>
          </a:p>
        </p:txBody>
      </p:sp>
      <p:sp>
        <p:nvSpPr>
          <p:cNvPr id="12" name="ZoneTexte 11">
            <a:extLst>
              <a:ext uri="{FF2B5EF4-FFF2-40B4-BE49-F238E27FC236}">
                <a16:creationId xmlns:a16="http://schemas.microsoft.com/office/drawing/2014/main" xmlns="" id="{EFBA2F0B-87D8-494A-9344-457794B0A15C}"/>
              </a:ext>
            </a:extLst>
          </p:cNvPr>
          <p:cNvSpPr txBox="1"/>
          <p:nvPr/>
        </p:nvSpPr>
        <p:spPr>
          <a:xfrm>
            <a:off x="2411760" y="3337118"/>
            <a:ext cx="864096"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(n = 5)</a:t>
            </a:r>
          </a:p>
        </p:txBody>
      </p:sp>
      <p:sp>
        <p:nvSpPr>
          <p:cNvPr id="13" name="ZoneTexte 12">
            <a:extLst>
              <a:ext uri="{FF2B5EF4-FFF2-40B4-BE49-F238E27FC236}">
                <a16:creationId xmlns:a16="http://schemas.microsoft.com/office/drawing/2014/main" xmlns="" id="{914D5CF9-2827-1C44-9AA7-0035C0E11183}"/>
              </a:ext>
            </a:extLst>
          </p:cNvPr>
          <p:cNvSpPr txBox="1"/>
          <p:nvPr/>
        </p:nvSpPr>
        <p:spPr>
          <a:xfrm>
            <a:off x="2987824" y="4417238"/>
            <a:ext cx="720080" cy="276999"/>
          </a:xfrm>
          <a:prstGeom prst="rect">
            <a:avLst/>
          </a:prstGeom>
          <a:noFill/>
        </p:spPr>
        <p:txBody>
          <a:bodyPr wrap="square" rtlCol="0">
            <a:spAutoFit/>
          </a:bodyPr>
          <a:lstStyle/>
          <a:p>
            <a:r>
              <a:rPr lang="fr-CA" sz="1200" b="1" dirty="0">
                <a:latin typeface="Century Gothic" panose="020B0502020202020204" pitchFamily="34" charset="0"/>
              </a:rPr>
              <a:t>(n = 2)</a:t>
            </a:r>
          </a:p>
        </p:txBody>
      </p:sp>
      <p:sp>
        <p:nvSpPr>
          <p:cNvPr id="15" name="ZoneTexte 14">
            <a:extLst>
              <a:ext uri="{FF2B5EF4-FFF2-40B4-BE49-F238E27FC236}">
                <a16:creationId xmlns:a16="http://schemas.microsoft.com/office/drawing/2014/main" xmlns="" id="{BF82E6DD-B7A0-2F49-9E4F-216E6363AFF4}"/>
              </a:ext>
            </a:extLst>
          </p:cNvPr>
          <p:cNvSpPr txBox="1"/>
          <p:nvPr/>
        </p:nvSpPr>
        <p:spPr>
          <a:xfrm>
            <a:off x="1979712" y="4046165"/>
            <a:ext cx="720080" cy="276999"/>
          </a:xfrm>
          <a:prstGeom prst="rect">
            <a:avLst/>
          </a:prstGeom>
          <a:noFill/>
        </p:spPr>
        <p:txBody>
          <a:bodyPr wrap="square" rtlCol="0">
            <a:spAutoFit/>
          </a:bodyPr>
          <a:lstStyle/>
          <a:p>
            <a:r>
              <a:rPr lang="fr-CA" sz="1200" b="1" dirty="0">
                <a:solidFill>
                  <a:schemeClr val="bg2"/>
                </a:solidFill>
                <a:latin typeface="Century Gothic" panose="020B0502020202020204" pitchFamily="34" charset="0"/>
              </a:rPr>
              <a:t>(n = 1)</a:t>
            </a:r>
          </a:p>
        </p:txBody>
      </p:sp>
      <p:sp>
        <p:nvSpPr>
          <p:cNvPr id="16" name="ZoneTexte 15">
            <a:extLst>
              <a:ext uri="{FF2B5EF4-FFF2-40B4-BE49-F238E27FC236}">
                <a16:creationId xmlns:a16="http://schemas.microsoft.com/office/drawing/2014/main" xmlns="" id="{74EE1151-5244-0448-9429-096CD057EDAE}"/>
              </a:ext>
            </a:extLst>
          </p:cNvPr>
          <p:cNvSpPr txBox="1"/>
          <p:nvPr/>
        </p:nvSpPr>
        <p:spPr>
          <a:xfrm>
            <a:off x="2051720" y="4951707"/>
            <a:ext cx="720080" cy="276999"/>
          </a:xfrm>
          <a:prstGeom prst="rect">
            <a:avLst/>
          </a:prstGeom>
          <a:noFill/>
        </p:spPr>
        <p:txBody>
          <a:bodyPr wrap="square" rtlCol="0">
            <a:spAutoFit/>
          </a:bodyPr>
          <a:lstStyle/>
          <a:p>
            <a:r>
              <a:rPr lang="fr-CA" sz="1200" b="1" dirty="0">
                <a:solidFill>
                  <a:schemeClr val="bg2"/>
                </a:solidFill>
                <a:latin typeface="Century Gothic" panose="020B0502020202020204" pitchFamily="34" charset="0"/>
              </a:rPr>
              <a:t>(n = 2)</a:t>
            </a:r>
          </a:p>
        </p:txBody>
      </p:sp>
      <p:sp>
        <p:nvSpPr>
          <p:cNvPr id="17" name="ZoneTexte 16">
            <a:extLst>
              <a:ext uri="{FF2B5EF4-FFF2-40B4-BE49-F238E27FC236}">
                <a16:creationId xmlns:a16="http://schemas.microsoft.com/office/drawing/2014/main" xmlns="" id="{63CF328D-4D5B-5549-81E7-5F6B289367A0}"/>
              </a:ext>
            </a:extLst>
          </p:cNvPr>
          <p:cNvSpPr txBox="1"/>
          <p:nvPr/>
        </p:nvSpPr>
        <p:spPr>
          <a:xfrm>
            <a:off x="3300597" y="3757987"/>
            <a:ext cx="978749" cy="415498"/>
          </a:xfrm>
          <a:prstGeom prst="rect">
            <a:avLst/>
          </a:prstGeom>
          <a:noFill/>
        </p:spPr>
        <p:txBody>
          <a:bodyPr wrap="square" rtlCol="0">
            <a:spAutoFit/>
          </a:bodyPr>
          <a:lstStyle/>
          <a:p>
            <a:pPr algn="r"/>
            <a:r>
              <a:rPr lang="fr-CA" sz="1050" dirty="0">
                <a:solidFill>
                  <a:schemeClr val="bg2"/>
                </a:solidFill>
                <a:latin typeface="Century Gothic" panose="020B0502020202020204" pitchFamily="34" charset="0"/>
              </a:rPr>
              <a:t>Prestation égale</a:t>
            </a:r>
          </a:p>
        </p:txBody>
      </p:sp>
      <p:sp>
        <p:nvSpPr>
          <p:cNvPr id="18" name="ZoneTexte 17">
            <a:extLst>
              <a:ext uri="{FF2B5EF4-FFF2-40B4-BE49-F238E27FC236}">
                <a16:creationId xmlns:a16="http://schemas.microsoft.com/office/drawing/2014/main" xmlns="" id="{438B125C-2D4F-EB4F-B0F5-2656C4964064}"/>
              </a:ext>
            </a:extLst>
          </p:cNvPr>
          <p:cNvSpPr txBox="1"/>
          <p:nvPr/>
        </p:nvSpPr>
        <p:spPr>
          <a:xfrm>
            <a:off x="5010306" y="2873625"/>
            <a:ext cx="2802054" cy="461665"/>
          </a:xfrm>
          <a:prstGeom prst="rect">
            <a:avLst/>
          </a:prstGeom>
          <a:noFill/>
        </p:spPr>
        <p:txBody>
          <a:bodyPr wrap="square" rtlCol="0">
            <a:spAutoFit/>
          </a:bodyPr>
          <a:lstStyle/>
          <a:p>
            <a:pPr algn="ctr"/>
            <a:r>
              <a:rPr lang="fr-CA" sz="1200" b="1" dirty="0">
                <a:solidFill>
                  <a:schemeClr val="bg2"/>
                </a:solidFill>
                <a:latin typeface="Century Gothic" panose="020B0502020202020204" pitchFamily="34" charset="0"/>
              </a:rPr>
              <a:t>Chaînes </a:t>
            </a:r>
          </a:p>
          <a:p>
            <a:pPr algn="ctr"/>
            <a:r>
              <a:rPr lang="fr-CA" sz="1200" i="1" dirty="0">
                <a:solidFill>
                  <a:schemeClr val="bg2"/>
                </a:solidFill>
                <a:latin typeface="Century Gothic" panose="020B0502020202020204" pitchFamily="34" charset="0"/>
              </a:rPr>
              <a:t>(détaillants alimentaires)</a:t>
            </a:r>
          </a:p>
        </p:txBody>
      </p:sp>
      <p:sp>
        <p:nvSpPr>
          <p:cNvPr id="19" name="ZoneTexte 18">
            <a:extLst>
              <a:ext uri="{FF2B5EF4-FFF2-40B4-BE49-F238E27FC236}">
                <a16:creationId xmlns:a16="http://schemas.microsoft.com/office/drawing/2014/main" xmlns="" id="{12E9D21E-39A4-0040-95E0-B00C2EBDC431}"/>
              </a:ext>
            </a:extLst>
          </p:cNvPr>
          <p:cNvSpPr txBox="1"/>
          <p:nvPr/>
        </p:nvSpPr>
        <p:spPr>
          <a:xfrm>
            <a:off x="6090426" y="3335290"/>
            <a:ext cx="864096"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(n = 3)</a:t>
            </a:r>
          </a:p>
        </p:txBody>
      </p:sp>
      <p:sp>
        <p:nvSpPr>
          <p:cNvPr id="20" name="ZoneTexte 19">
            <a:extLst>
              <a:ext uri="{FF2B5EF4-FFF2-40B4-BE49-F238E27FC236}">
                <a16:creationId xmlns:a16="http://schemas.microsoft.com/office/drawing/2014/main" xmlns="" id="{1EB3D80B-870A-C64B-92E8-95EC22D94BDF}"/>
              </a:ext>
            </a:extLst>
          </p:cNvPr>
          <p:cNvSpPr txBox="1"/>
          <p:nvPr/>
        </p:nvSpPr>
        <p:spPr>
          <a:xfrm>
            <a:off x="6696749" y="4427696"/>
            <a:ext cx="720080" cy="276999"/>
          </a:xfrm>
          <a:prstGeom prst="rect">
            <a:avLst/>
          </a:prstGeom>
          <a:noFill/>
        </p:spPr>
        <p:txBody>
          <a:bodyPr wrap="square" rtlCol="0">
            <a:spAutoFit/>
          </a:bodyPr>
          <a:lstStyle/>
          <a:p>
            <a:r>
              <a:rPr lang="fr-CA" sz="1200" b="1" dirty="0">
                <a:latin typeface="Century Gothic" panose="020B0502020202020204" pitchFamily="34" charset="0"/>
              </a:rPr>
              <a:t>(n = 1)</a:t>
            </a:r>
          </a:p>
        </p:txBody>
      </p:sp>
      <p:sp>
        <p:nvSpPr>
          <p:cNvPr id="21" name="ZoneTexte 20">
            <a:extLst>
              <a:ext uri="{FF2B5EF4-FFF2-40B4-BE49-F238E27FC236}">
                <a16:creationId xmlns:a16="http://schemas.microsoft.com/office/drawing/2014/main" xmlns="" id="{16DB737F-CC9D-6149-9432-811C787B3DF8}"/>
              </a:ext>
            </a:extLst>
          </p:cNvPr>
          <p:cNvSpPr txBox="1"/>
          <p:nvPr/>
        </p:nvSpPr>
        <p:spPr>
          <a:xfrm>
            <a:off x="5810527" y="4941168"/>
            <a:ext cx="720080" cy="276999"/>
          </a:xfrm>
          <a:prstGeom prst="rect">
            <a:avLst/>
          </a:prstGeom>
          <a:noFill/>
        </p:spPr>
        <p:txBody>
          <a:bodyPr wrap="square" rtlCol="0">
            <a:spAutoFit/>
          </a:bodyPr>
          <a:lstStyle/>
          <a:p>
            <a:r>
              <a:rPr lang="fr-CA" sz="1200" b="1" dirty="0">
                <a:solidFill>
                  <a:schemeClr val="bg2"/>
                </a:solidFill>
                <a:latin typeface="Century Gothic" panose="020B0502020202020204" pitchFamily="34" charset="0"/>
              </a:rPr>
              <a:t>(n = 2)</a:t>
            </a:r>
          </a:p>
        </p:txBody>
      </p:sp>
      <p:sp>
        <p:nvSpPr>
          <p:cNvPr id="24" name="ZoneTexte 23">
            <a:extLst>
              <a:ext uri="{FF2B5EF4-FFF2-40B4-BE49-F238E27FC236}">
                <a16:creationId xmlns:a16="http://schemas.microsoft.com/office/drawing/2014/main" xmlns="" id="{747A524A-2C58-EF4B-8CDD-60C2860F56AD}"/>
              </a:ext>
            </a:extLst>
          </p:cNvPr>
          <p:cNvSpPr txBox="1"/>
          <p:nvPr/>
        </p:nvSpPr>
        <p:spPr>
          <a:xfrm>
            <a:off x="498824" y="2636912"/>
            <a:ext cx="6809479"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Schéma 4- La prestation des fournisseurs du Québec versus ceux d’autres provenances</a:t>
            </a:r>
          </a:p>
        </p:txBody>
      </p:sp>
      <p:sp>
        <p:nvSpPr>
          <p:cNvPr id="26" name="ZoneTexte 25">
            <a:extLst>
              <a:ext uri="{FF2B5EF4-FFF2-40B4-BE49-F238E27FC236}">
                <a16:creationId xmlns:a16="http://schemas.microsoft.com/office/drawing/2014/main" xmlns="" id="{4325D102-3AFC-3542-88CF-71983ECA3053}"/>
              </a:ext>
            </a:extLst>
          </p:cNvPr>
          <p:cNvSpPr txBox="1"/>
          <p:nvPr/>
        </p:nvSpPr>
        <p:spPr>
          <a:xfrm>
            <a:off x="7308304" y="3786044"/>
            <a:ext cx="883221" cy="415498"/>
          </a:xfrm>
          <a:prstGeom prst="rect">
            <a:avLst/>
          </a:prstGeom>
          <a:noFill/>
        </p:spPr>
        <p:txBody>
          <a:bodyPr wrap="square" rtlCol="0">
            <a:spAutoFit/>
          </a:bodyPr>
          <a:lstStyle/>
          <a:p>
            <a:pPr algn="r"/>
            <a:r>
              <a:rPr lang="fr-CA" sz="1050" dirty="0">
                <a:solidFill>
                  <a:schemeClr val="bg2"/>
                </a:solidFill>
                <a:latin typeface="Century Gothic" panose="020B0502020202020204" pitchFamily="34" charset="0"/>
              </a:rPr>
              <a:t>Prestation inférieure</a:t>
            </a:r>
          </a:p>
        </p:txBody>
      </p:sp>
      <p:sp>
        <p:nvSpPr>
          <p:cNvPr id="27" name="ZoneTexte 26">
            <a:extLst>
              <a:ext uri="{FF2B5EF4-FFF2-40B4-BE49-F238E27FC236}">
                <a16:creationId xmlns:a16="http://schemas.microsoft.com/office/drawing/2014/main" xmlns="" id="{619C72F7-52AA-104E-ACC5-3BC0B8D37A39}"/>
              </a:ext>
            </a:extLst>
          </p:cNvPr>
          <p:cNvSpPr txBox="1"/>
          <p:nvPr/>
        </p:nvSpPr>
        <p:spPr>
          <a:xfrm>
            <a:off x="395536" y="5760324"/>
            <a:ext cx="2751882" cy="415498"/>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Ne peut commenter, car on achète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la totalité de nos végétaux au Québec</a:t>
            </a:r>
          </a:p>
        </p:txBody>
      </p:sp>
      <p:sp>
        <p:nvSpPr>
          <p:cNvPr id="28" name="ZoneTexte 27">
            <a:extLst>
              <a:ext uri="{FF2B5EF4-FFF2-40B4-BE49-F238E27FC236}">
                <a16:creationId xmlns:a16="http://schemas.microsoft.com/office/drawing/2014/main" xmlns="" id="{6A729106-37FA-154C-B8B9-660BFDEF80C1}"/>
              </a:ext>
            </a:extLst>
          </p:cNvPr>
          <p:cNvSpPr txBox="1"/>
          <p:nvPr/>
        </p:nvSpPr>
        <p:spPr>
          <a:xfrm>
            <a:off x="376211" y="3757116"/>
            <a:ext cx="1581729" cy="738664"/>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Ne peut commenter, car chaque magasin gère ses achats individuellement</a:t>
            </a:r>
          </a:p>
        </p:txBody>
      </p:sp>
      <p:sp>
        <p:nvSpPr>
          <p:cNvPr id="29" name="ZoneTexte 28">
            <a:extLst>
              <a:ext uri="{FF2B5EF4-FFF2-40B4-BE49-F238E27FC236}">
                <a16:creationId xmlns:a16="http://schemas.microsoft.com/office/drawing/2014/main" xmlns="" id="{8098B88B-2F29-314C-908E-23031F28078C}"/>
              </a:ext>
            </a:extLst>
          </p:cNvPr>
          <p:cNvSpPr txBox="1"/>
          <p:nvPr/>
        </p:nvSpPr>
        <p:spPr>
          <a:xfrm>
            <a:off x="4623135" y="5754570"/>
            <a:ext cx="2751882" cy="415498"/>
          </a:xfrm>
          <a:prstGeom prst="rect">
            <a:avLst/>
          </a:prstGeom>
          <a:noFill/>
        </p:spPr>
        <p:txBody>
          <a:bodyPr wrap="square" rtlCol="0">
            <a:spAutoFit/>
          </a:bodyPr>
          <a:lstStyle/>
          <a:p>
            <a:r>
              <a:rPr lang="fr-CA" sz="1050" dirty="0">
                <a:solidFill>
                  <a:schemeClr val="bg2"/>
                </a:solidFill>
                <a:latin typeface="Century Gothic" panose="020B0502020202020204" pitchFamily="34" charset="0"/>
              </a:rPr>
              <a:t>Ne peut commenter, car on achète </a:t>
            </a:r>
            <a:br>
              <a:rPr lang="fr-CA" sz="1050" dirty="0">
                <a:solidFill>
                  <a:schemeClr val="bg2"/>
                </a:solidFill>
                <a:latin typeface="Century Gothic" panose="020B0502020202020204" pitchFamily="34" charset="0"/>
              </a:rPr>
            </a:br>
            <a:r>
              <a:rPr lang="fr-CA" sz="1050" dirty="0">
                <a:solidFill>
                  <a:schemeClr val="bg2"/>
                </a:solidFill>
                <a:latin typeface="Century Gothic" panose="020B0502020202020204" pitchFamily="34" charset="0"/>
              </a:rPr>
              <a:t>la totalité de nos végétaux au Québec</a:t>
            </a:r>
          </a:p>
        </p:txBody>
      </p:sp>
    </p:spTree>
    <p:extLst>
      <p:ext uri="{BB962C8B-B14F-4D97-AF65-F5344CB8AC3E}">
        <p14:creationId xmlns:p14="http://schemas.microsoft.com/office/powerpoint/2010/main" val="2445761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67213" y="6448251"/>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33</a:t>
            </a:fld>
            <a:endParaRPr lang="en-GB" sz="1100" dirty="0">
              <a:latin typeface="Century Gothic" charset="0"/>
            </a:endParaRPr>
          </a:p>
        </p:txBody>
      </p:sp>
      <p:sp>
        <p:nvSpPr>
          <p:cNvPr id="13314" name="TextBox 4"/>
          <p:cNvSpPr txBox="1">
            <a:spLocks noChangeArrowheads="1"/>
          </p:cNvSpPr>
          <p:nvPr/>
        </p:nvSpPr>
        <p:spPr bwMode="auto">
          <a:xfrm>
            <a:off x="10160000" y="178938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 prestation </a:t>
            </a:r>
            <a:br>
              <a:rPr lang="fr-CA" sz="2600" dirty="0">
                <a:latin typeface="Century Gothic" charset="0"/>
                <a:cs typeface="ＭＳ Ｐゴシック" charset="0"/>
              </a:rPr>
            </a:br>
            <a:r>
              <a:rPr lang="fr-CA" sz="2600" dirty="0">
                <a:latin typeface="Century Gothic" charset="0"/>
                <a:cs typeface="ＭＳ Ｐゴシック" charset="0"/>
              </a:rPr>
              <a:t>des fournisseurs du Québec</a:t>
            </a:r>
            <a:endParaRPr lang="fr-CA" sz="2600" b="0" i="1" dirty="0">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265671"/>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611561" y="1539057"/>
            <a:ext cx="8064895" cy="1241871"/>
          </a:xfrm>
        </p:spPr>
        <p:txBody>
          <a:bodyPr>
            <a:normAutofit/>
          </a:bodyPr>
          <a:lstStyle/>
          <a:p>
            <a:pPr marL="0" indent="0">
              <a:spcBef>
                <a:spcPts val="1200"/>
              </a:spcBef>
              <a:buNone/>
            </a:pPr>
            <a:r>
              <a:rPr lang="fr-CA" sz="1400" dirty="0"/>
              <a:t>De façon générale, les commentaires recueillis témoignent d’une grande satisfaction quant à la qualité et la variété de l’offre disponible auprès de fournisseurs du Québec, tant pour les annuelles, les vivaces et les végétaux ligneux. </a:t>
            </a:r>
          </a:p>
          <a:p>
            <a:pPr marL="0" indent="0">
              <a:spcBef>
                <a:spcPts val="600"/>
              </a:spcBef>
              <a:buNone/>
            </a:pPr>
            <a:r>
              <a:rPr lang="fr-CA" sz="1400" dirty="0"/>
              <a:t>Plusieurs soulignent aussi la compétitivité des végétaux du Québec face à ceux de l’Ontario, si on tient compte des frais de transport plus importants pour ces derniers.</a:t>
            </a:r>
          </a:p>
        </p:txBody>
      </p:sp>
      <p:sp>
        <p:nvSpPr>
          <p:cNvPr id="14" name="ZoneTexte 13">
            <a:extLst>
              <a:ext uri="{FF2B5EF4-FFF2-40B4-BE49-F238E27FC236}">
                <a16:creationId xmlns:a16="http://schemas.microsoft.com/office/drawing/2014/main" xmlns="" id="{9C7B7C94-284D-8740-AD42-4DCC4E999A3C}"/>
              </a:ext>
            </a:extLst>
          </p:cNvPr>
          <p:cNvSpPr txBox="1"/>
          <p:nvPr/>
        </p:nvSpPr>
        <p:spPr>
          <a:xfrm>
            <a:off x="2195736" y="2678013"/>
            <a:ext cx="720080" cy="276999"/>
          </a:xfrm>
          <a:prstGeom prst="rect">
            <a:avLst/>
          </a:prstGeom>
          <a:noFill/>
        </p:spPr>
        <p:txBody>
          <a:bodyPr wrap="square" rtlCol="0">
            <a:spAutoFit/>
          </a:bodyPr>
          <a:lstStyle/>
          <a:p>
            <a:r>
              <a:rPr lang="fr-CA" sz="1200" b="1" dirty="0">
                <a:latin typeface="Century Gothic" panose="020B0502020202020204" pitchFamily="34" charset="0"/>
              </a:rPr>
              <a:t>(n = 1)</a:t>
            </a:r>
          </a:p>
        </p:txBody>
      </p:sp>
      <p:sp>
        <p:nvSpPr>
          <p:cNvPr id="25" name="Carré corné 24">
            <a:extLst>
              <a:ext uri="{FF2B5EF4-FFF2-40B4-BE49-F238E27FC236}">
                <a16:creationId xmlns:a16="http://schemas.microsoft.com/office/drawing/2014/main" xmlns="" id="{E32327A2-D1ED-5D4A-9CDE-9B111BAD914C}"/>
              </a:ext>
            </a:extLst>
          </p:cNvPr>
          <p:cNvSpPr/>
          <p:nvPr/>
        </p:nvSpPr>
        <p:spPr>
          <a:xfrm>
            <a:off x="572381" y="2984754"/>
            <a:ext cx="8144374" cy="3036534"/>
          </a:xfrm>
          <a:prstGeom prst="foldedCorner">
            <a:avLst/>
          </a:prstGeom>
          <a:solidFill>
            <a:schemeClr val="bg2">
              <a:lumMod val="20000"/>
              <a:lumOff val="80000"/>
            </a:schemeClr>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CA" dirty="0"/>
              <a:t> </a:t>
            </a:r>
          </a:p>
        </p:txBody>
      </p:sp>
      <p:sp>
        <p:nvSpPr>
          <p:cNvPr id="32" name="ZoneTexte 31">
            <a:extLst>
              <a:ext uri="{FF2B5EF4-FFF2-40B4-BE49-F238E27FC236}">
                <a16:creationId xmlns:a16="http://schemas.microsoft.com/office/drawing/2014/main" xmlns="" id="{FCE3B93C-7C57-4947-9CBB-65E41B3D5679}"/>
              </a:ext>
            </a:extLst>
          </p:cNvPr>
          <p:cNvSpPr txBox="1"/>
          <p:nvPr/>
        </p:nvSpPr>
        <p:spPr>
          <a:xfrm>
            <a:off x="562270" y="3059055"/>
            <a:ext cx="8144374" cy="2887970"/>
          </a:xfrm>
          <a:prstGeom prst="rect">
            <a:avLst/>
          </a:prstGeom>
          <a:noFill/>
        </p:spPr>
        <p:txBody>
          <a:bodyPr wrap="square" rtlCol="0">
            <a:spAutoFit/>
          </a:bodyPr>
          <a:lstStyle/>
          <a:p>
            <a:pPr>
              <a:spcBef>
                <a:spcPts val="600"/>
              </a:spcBef>
            </a:pPr>
            <a:r>
              <a:rPr lang="fr-CA" sz="1400" b="1" i="1" dirty="0">
                <a:solidFill>
                  <a:schemeClr val="bg2"/>
                </a:solidFill>
                <a:latin typeface="Century Gothic" panose="020B0502020202020204" pitchFamily="34" charset="0"/>
              </a:rPr>
              <a:t>Commentaires d’une chaîne de détail alimentaire</a:t>
            </a:r>
          </a:p>
          <a:p>
            <a:pPr>
              <a:spcBef>
                <a:spcPts val="1800"/>
              </a:spcBef>
            </a:pPr>
            <a:r>
              <a:rPr lang="fr-CA" sz="1400" dirty="0">
                <a:solidFill>
                  <a:schemeClr val="bg2"/>
                </a:solidFill>
                <a:latin typeface="Century Gothic" panose="020B0502020202020204" pitchFamily="34" charset="0"/>
              </a:rPr>
              <a:t>Une chaîne du secteur alimentaire souligne que contrairement aux fournisseurs de l’Ontario, il y a toujours quelque chose qui cloche avec le fournisseur du Québec qui a de la difficulté à rencontrer leurs exigences. </a:t>
            </a:r>
          </a:p>
          <a:p>
            <a:pPr>
              <a:spcBef>
                <a:spcPts val="1200"/>
              </a:spcBef>
            </a:pPr>
            <a:r>
              <a:rPr lang="fr-CA" sz="1400" b="1" i="1" dirty="0">
                <a:solidFill>
                  <a:schemeClr val="bg2"/>
                </a:solidFill>
                <a:latin typeface="Century Gothic" panose="020B0502020202020204" pitchFamily="34" charset="0"/>
              </a:rPr>
              <a:t>La livraison </a:t>
            </a:r>
          </a:p>
          <a:p>
            <a:pPr marL="9525" indent="-9525">
              <a:spcBef>
                <a:spcPts val="400"/>
              </a:spcBef>
              <a:buNone/>
            </a:pPr>
            <a:r>
              <a:rPr lang="fr-CA" sz="1400" dirty="0">
                <a:solidFill>
                  <a:schemeClr val="bg2"/>
                </a:solidFill>
                <a:latin typeface="Century Gothic" panose="020B0502020202020204" pitchFamily="34" charset="0"/>
              </a:rPr>
              <a:t>Le fournisseur québécois est moins flexible quant aux régions où il offre la livraison. </a:t>
            </a:r>
          </a:p>
          <a:p>
            <a:pPr marL="9525" indent="-9525">
              <a:spcBef>
                <a:spcPts val="1200"/>
              </a:spcBef>
              <a:buNone/>
            </a:pPr>
            <a:r>
              <a:rPr lang="fr-CA" sz="1400" b="1" i="1" dirty="0">
                <a:solidFill>
                  <a:schemeClr val="bg2"/>
                </a:solidFill>
                <a:latin typeface="Century Gothic" panose="020B0502020202020204" pitchFamily="34" charset="0"/>
              </a:rPr>
              <a:t>Les racks</a:t>
            </a:r>
          </a:p>
          <a:p>
            <a:pPr marL="9525" indent="-9525">
              <a:spcBef>
                <a:spcPts val="400"/>
              </a:spcBef>
              <a:buNone/>
            </a:pPr>
            <a:r>
              <a:rPr lang="fr-CA" sz="1400" dirty="0">
                <a:solidFill>
                  <a:schemeClr val="bg2"/>
                </a:solidFill>
                <a:latin typeface="Century Gothic" panose="020B0502020202020204" pitchFamily="34" charset="0"/>
              </a:rPr>
              <a:t>On livre avec des étagères en métal comme dans les jardineries, alors qu’on en demande en bois. On demande au fournisseur de récupérer leurs étagères car on ne peut les entreposer. C’est pas naturel, ça exige des efforts.</a:t>
            </a:r>
          </a:p>
        </p:txBody>
      </p:sp>
    </p:spTree>
    <p:extLst>
      <p:ext uri="{BB962C8B-B14F-4D97-AF65-F5344CB8AC3E}">
        <p14:creationId xmlns:p14="http://schemas.microsoft.com/office/powerpoint/2010/main" val="157342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67213" y="6448251"/>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34</a:t>
            </a:fld>
            <a:endParaRPr lang="en-GB" sz="1100" dirty="0">
              <a:latin typeface="Century Gothic" charset="0"/>
            </a:endParaRPr>
          </a:p>
        </p:txBody>
      </p:sp>
      <p:sp>
        <p:nvSpPr>
          <p:cNvPr id="13314" name="TextBox 4"/>
          <p:cNvSpPr txBox="1">
            <a:spLocks noChangeArrowheads="1"/>
          </p:cNvSpPr>
          <p:nvPr/>
        </p:nvSpPr>
        <p:spPr bwMode="auto">
          <a:xfrm>
            <a:off x="10160000" y="178938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81139"/>
            <a:ext cx="6228557"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La prestation </a:t>
            </a:r>
            <a:br>
              <a:rPr lang="fr-CA" sz="2600" dirty="0">
                <a:latin typeface="Century Gothic" charset="0"/>
                <a:cs typeface="ＭＳ Ｐゴシック" charset="0"/>
              </a:rPr>
            </a:br>
            <a:r>
              <a:rPr lang="fr-CA" sz="2600" dirty="0">
                <a:latin typeface="Century Gothic" charset="0"/>
                <a:cs typeface="ＭＳ Ｐゴシック" charset="0"/>
              </a:rPr>
              <a:t>des fournisseurs du Québec</a:t>
            </a:r>
            <a:endParaRPr lang="fr-CA" sz="2600" b="0" i="1" dirty="0">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265671"/>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467545" y="1772816"/>
            <a:ext cx="8216080" cy="1584176"/>
          </a:xfrm>
        </p:spPr>
        <p:txBody>
          <a:bodyPr>
            <a:normAutofit/>
          </a:bodyPr>
          <a:lstStyle/>
          <a:p>
            <a:pPr marL="0" indent="0">
              <a:spcBef>
                <a:spcPts val="1200"/>
              </a:spcBef>
              <a:buNone/>
            </a:pPr>
            <a:r>
              <a:rPr lang="fr-CA" sz="1400" dirty="0">
                <a:solidFill>
                  <a:schemeClr val="bg2"/>
                </a:solidFill>
              </a:rPr>
              <a:t>Plusieurs soulignent que la fiabilité et la confiance basée sur l’expérience viennent en tête des considérations menant à privilégier un fournisseur. </a:t>
            </a:r>
          </a:p>
          <a:p>
            <a:pPr marL="0" indent="0">
              <a:spcBef>
                <a:spcPts val="600"/>
              </a:spcBef>
              <a:buNone/>
            </a:pPr>
            <a:r>
              <a:rPr lang="fr-CA" sz="1400" dirty="0">
                <a:solidFill>
                  <a:schemeClr val="bg2"/>
                </a:solidFill>
              </a:rPr>
              <a:t>La bonne gestion de la logistique sans erreur (délais de livraison, codes barres, codes UPC) est également très importante et à cet effet, la prestation des fournisseurs du Québec est comparable à ceux de l’Ontario. Il y a des erreurs de codes à l’occasion dans les deux cas.</a:t>
            </a:r>
          </a:p>
        </p:txBody>
      </p:sp>
    </p:spTree>
    <p:extLst>
      <p:ext uri="{BB962C8B-B14F-4D97-AF65-F5344CB8AC3E}">
        <p14:creationId xmlns:p14="http://schemas.microsoft.com/office/powerpoint/2010/main" val="2107966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67213" y="6448251"/>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35</a:t>
            </a:fld>
            <a:endParaRPr lang="en-GB" sz="1100" dirty="0">
              <a:latin typeface="Century Gothic" charset="0"/>
            </a:endParaRPr>
          </a:p>
        </p:txBody>
      </p:sp>
      <p:sp>
        <p:nvSpPr>
          <p:cNvPr id="13314" name="TextBox 4"/>
          <p:cNvSpPr txBox="1">
            <a:spLocks noChangeArrowheads="1"/>
          </p:cNvSpPr>
          <p:nvPr/>
        </p:nvSpPr>
        <p:spPr bwMode="auto">
          <a:xfrm>
            <a:off x="10160000" y="178938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455068" y="44624"/>
            <a:ext cx="6365404"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solidFill>
                  <a:schemeClr val="bg2"/>
                </a:solidFill>
                <a:latin typeface="Century Gothic" charset="0"/>
                <a:cs typeface="ＭＳ Ｐゴシック" charset="0"/>
              </a:rPr>
              <a:t>Préoccupations des chaînes </a:t>
            </a:r>
            <a:br>
              <a:rPr lang="fr-CA" sz="2600" dirty="0">
                <a:solidFill>
                  <a:schemeClr val="bg2"/>
                </a:solidFill>
                <a:latin typeface="Century Gothic" charset="0"/>
                <a:cs typeface="ＭＳ Ｐゴシック" charset="0"/>
              </a:rPr>
            </a:br>
            <a:r>
              <a:rPr lang="fr-CA" sz="2600" b="0" dirty="0">
                <a:solidFill>
                  <a:schemeClr val="bg2"/>
                </a:solidFill>
                <a:latin typeface="Century Gothic" charset="0"/>
                <a:cs typeface="ＭＳ Ｐゴシック" charset="0"/>
              </a:rPr>
              <a:t>(Chaînes généraliste/quincailleries)</a:t>
            </a:r>
            <a:endParaRPr lang="fr-CA" sz="2600" b="0" i="1" dirty="0">
              <a:solidFill>
                <a:schemeClr val="bg2"/>
              </a:solidFill>
              <a:latin typeface="Century Gothic" charset="0"/>
              <a:cs typeface="ＭＳ Ｐゴシック" charset="0"/>
            </a:endParaRPr>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265671"/>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503548" y="1484784"/>
            <a:ext cx="8172908" cy="4392488"/>
          </a:xfrm>
        </p:spPr>
        <p:txBody>
          <a:bodyPr>
            <a:normAutofit/>
          </a:bodyPr>
          <a:lstStyle/>
          <a:p>
            <a:pPr marL="0" indent="0">
              <a:spcBef>
                <a:spcPts val="1200"/>
              </a:spcBef>
              <a:buNone/>
            </a:pPr>
            <a:r>
              <a:rPr lang="fr-CA" sz="1400" b="1" i="1" dirty="0">
                <a:solidFill>
                  <a:schemeClr val="bg2"/>
                </a:solidFill>
              </a:rPr>
              <a:t>Rôle conseil plus proactif souhaité auprès des magasins </a:t>
            </a:r>
          </a:p>
          <a:p>
            <a:pPr marL="0" indent="0">
              <a:spcBef>
                <a:spcPts val="600"/>
              </a:spcBef>
              <a:buNone/>
            </a:pPr>
            <a:r>
              <a:rPr lang="fr-CA" sz="1400" dirty="0">
                <a:solidFill>
                  <a:schemeClr val="bg2"/>
                </a:solidFill>
              </a:rPr>
              <a:t>Un des magasins interrogés relate un manque de proactivité des producteurs en vue d’engager un échange sur des exemples de végétaux d’intérêt à considérer et qui fonctionnent bien ailleurs. </a:t>
            </a:r>
          </a:p>
          <a:p>
            <a:pPr marL="0" indent="0">
              <a:spcBef>
                <a:spcPts val="600"/>
              </a:spcBef>
              <a:buNone/>
            </a:pPr>
            <a:r>
              <a:rPr lang="fr-CA" sz="1400" dirty="0">
                <a:solidFill>
                  <a:schemeClr val="bg2"/>
                </a:solidFill>
              </a:rPr>
              <a:t>Dans le même ordre, on souligne le cas d’un grand producteur québécois qui s’est doté d’un représentant dont la tâche consiste à se déplacer quotidiennement dans les points de vente pour constater l’état des inventaires et formuler des recommandations aux magasins quant aux produits et aux quantités à commander. Cette approche s’est avérée gagnante pour les deux parties et très appréciée du détaillant.</a:t>
            </a:r>
          </a:p>
          <a:p>
            <a:pPr marL="0" indent="0">
              <a:spcBef>
                <a:spcPts val="600"/>
              </a:spcBef>
              <a:buNone/>
            </a:pPr>
            <a:endParaRPr lang="fr-CA" sz="1400" dirty="0">
              <a:solidFill>
                <a:schemeClr val="bg2"/>
              </a:solidFill>
            </a:endParaRPr>
          </a:p>
          <a:p>
            <a:pPr marL="0" indent="0">
              <a:spcBef>
                <a:spcPts val="0"/>
              </a:spcBef>
              <a:buNone/>
            </a:pPr>
            <a:r>
              <a:rPr lang="fr-CA" sz="1400" b="1" i="1" dirty="0">
                <a:solidFill>
                  <a:schemeClr val="bg2"/>
                </a:solidFill>
              </a:rPr>
              <a:t>Continuer à susciter l’intérêt et l’attention du consommateur</a:t>
            </a:r>
          </a:p>
          <a:p>
            <a:pPr marL="0" indent="0">
              <a:spcBef>
                <a:spcPts val="600"/>
              </a:spcBef>
              <a:buNone/>
            </a:pPr>
            <a:r>
              <a:rPr lang="fr-CA" sz="1400" dirty="0">
                <a:solidFill>
                  <a:schemeClr val="bg2"/>
                </a:solidFill>
              </a:rPr>
              <a:t>Les chaînes cherchent à maintenir l’intérêt du consommateur et à le surprendre avec des nouveaux produits. On souhaite que les producteurs continuent d‘être à l’affût de nouveautés à proposer aux chaînes.</a:t>
            </a:r>
          </a:p>
          <a:p>
            <a:pPr marL="0" indent="0">
              <a:spcBef>
                <a:spcPts val="600"/>
              </a:spcBef>
              <a:buNone/>
            </a:pPr>
            <a:r>
              <a:rPr lang="fr-CA" sz="1400" dirty="0">
                <a:solidFill>
                  <a:schemeClr val="bg2"/>
                </a:solidFill>
              </a:rPr>
              <a:t>Un des magasins interrogés confirme ajouter un fournisseur à tous les deux ans, dans le but spécifique d’introduire un élément de nouveauté à la fois dans l’offre de végétaux et dans la façon de les présenter. Un autre détaillant confirme son intérêt à suivre les plantes « Les Exceptionnelles » afin de d’identifier certaines à proposer. </a:t>
            </a:r>
          </a:p>
        </p:txBody>
      </p:sp>
    </p:spTree>
    <p:extLst>
      <p:ext uri="{BB962C8B-B14F-4D97-AF65-F5344CB8AC3E}">
        <p14:creationId xmlns:p14="http://schemas.microsoft.com/office/powerpoint/2010/main" val="2391937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67213" y="6448251"/>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36</a:t>
            </a:fld>
            <a:endParaRPr lang="en-GB" sz="1100" dirty="0">
              <a:latin typeface="Century Gothic" charset="0"/>
            </a:endParaRPr>
          </a:p>
        </p:txBody>
      </p:sp>
      <p:sp>
        <p:nvSpPr>
          <p:cNvPr id="13314" name="TextBox 4"/>
          <p:cNvSpPr txBox="1">
            <a:spLocks noChangeArrowheads="1"/>
          </p:cNvSpPr>
          <p:nvPr/>
        </p:nvSpPr>
        <p:spPr bwMode="auto">
          <a:xfrm>
            <a:off x="10160000" y="178938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265671"/>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395536" y="1412776"/>
            <a:ext cx="8064895" cy="2448272"/>
          </a:xfrm>
        </p:spPr>
        <p:txBody>
          <a:bodyPr>
            <a:normAutofit/>
          </a:bodyPr>
          <a:lstStyle/>
          <a:p>
            <a:pPr marL="0" indent="0">
              <a:spcBef>
                <a:spcPts val="1200"/>
              </a:spcBef>
              <a:buNone/>
            </a:pPr>
            <a:r>
              <a:rPr lang="fr-CA" sz="1400" b="1" i="1" dirty="0">
                <a:solidFill>
                  <a:schemeClr val="bg2"/>
                </a:solidFill>
              </a:rPr>
              <a:t>Besoin de maintenir un prix compétitif pour les végétaux du Québec</a:t>
            </a:r>
          </a:p>
          <a:p>
            <a:pPr marL="0" indent="0">
              <a:spcBef>
                <a:spcPts val="1200"/>
              </a:spcBef>
              <a:buNone/>
            </a:pPr>
            <a:r>
              <a:rPr lang="fr-CA" sz="1400" dirty="0">
                <a:solidFill>
                  <a:schemeClr val="bg2"/>
                </a:solidFill>
              </a:rPr>
              <a:t>Plusieurs détaillants ont souligné avoir un positionnement fort en faveur du produit du Québec, car c’est ce que recherche le consommateur. À qualité et à prix comparables, le produit du Québec est privilégié. </a:t>
            </a:r>
          </a:p>
          <a:p>
            <a:pPr marL="0" indent="0">
              <a:spcBef>
                <a:spcPts val="600"/>
              </a:spcBef>
              <a:buNone/>
            </a:pPr>
            <a:r>
              <a:rPr lang="fr-CA" sz="1400" dirty="0">
                <a:solidFill>
                  <a:schemeClr val="bg2"/>
                </a:solidFill>
              </a:rPr>
              <a:t>En ce moment, les prix au Québec sont compétitifs. Mais on se questionne pour l’avenir dans le contexte de  coûts de main-d’œuvre élevés et des hivers plus longs et froids, ce  qui imposent des frais plus importants qu’en Ontario. </a:t>
            </a:r>
          </a:p>
          <a:p>
            <a:pPr marL="0" indent="0">
              <a:spcBef>
                <a:spcPts val="600"/>
              </a:spcBef>
              <a:buNone/>
            </a:pPr>
            <a:r>
              <a:rPr lang="fr-CA" sz="1400" dirty="0">
                <a:solidFill>
                  <a:schemeClr val="bg2"/>
                </a:solidFill>
              </a:rPr>
              <a:t>À peu près toutes les chaînes ont souligné que le marché des végétaux est très compétitif. Les volumes du Québec seront donc à risque advenant un écart de prix avec l’Ontario. </a:t>
            </a:r>
          </a:p>
        </p:txBody>
      </p:sp>
      <p:sp>
        <p:nvSpPr>
          <p:cNvPr id="9" name="Rectangle 8">
            <a:extLst>
              <a:ext uri="{FF2B5EF4-FFF2-40B4-BE49-F238E27FC236}">
                <a16:creationId xmlns:a16="http://schemas.microsoft.com/office/drawing/2014/main" xmlns="" id="{C2265007-9A1A-8442-8B4D-DFC23EBC029F}"/>
              </a:ext>
            </a:extLst>
          </p:cNvPr>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Préoccupations des chaînes </a:t>
            </a:r>
            <a:r>
              <a:rPr lang="fr-CA" sz="2600" b="0" dirty="0">
                <a:latin typeface="Century Gothic" charset="0"/>
                <a:cs typeface="ＭＳ Ｐゴシック" charset="0"/>
              </a:rPr>
              <a:t>(Chaînes généraliste/quincailleries)</a:t>
            </a:r>
            <a:endParaRPr lang="fr-CA" sz="2600" b="0" i="1" dirty="0">
              <a:latin typeface="Century Gothic" charset="0"/>
              <a:cs typeface="ＭＳ Ｐゴシック" charset="0"/>
            </a:endParaRPr>
          </a:p>
        </p:txBody>
      </p:sp>
    </p:spTree>
    <p:extLst>
      <p:ext uri="{BB962C8B-B14F-4D97-AF65-F5344CB8AC3E}">
        <p14:creationId xmlns:p14="http://schemas.microsoft.com/office/powerpoint/2010/main" val="905859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67213" y="6448251"/>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37</a:t>
            </a:fld>
            <a:endParaRPr lang="en-GB" sz="1100" dirty="0">
              <a:latin typeface="Century Gothic" charset="0"/>
            </a:endParaRPr>
          </a:p>
        </p:txBody>
      </p:sp>
      <p:sp>
        <p:nvSpPr>
          <p:cNvPr id="13314" name="TextBox 4"/>
          <p:cNvSpPr txBox="1">
            <a:spLocks noChangeArrowheads="1"/>
          </p:cNvSpPr>
          <p:nvPr/>
        </p:nvSpPr>
        <p:spPr bwMode="auto">
          <a:xfrm>
            <a:off x="10160000" y="178938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265671"/>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395536" y="1340768"/>
            <a:ext cx="8291264" cy="4896544"/>
          </a:xfrm>
        </p:spPr>
        <p:txBody>
          <a:bodyPr>
            <a:normAutofit lnSpcReduction="10000"/>
          </a:bodyPr>
          <a:lstStyle/>
          <a:p>
            <a:pPr marL="0" indent="0">
              <a:spcBef>
                <a:spcPts val="1200"/>
              </a:spcBef>
              <a:buNone/>
            </a:pPr>
            <a:r>
              <a:rPr lang="fr-CA" sz="1400" b="1" i="1" dirty="0">
                <a:solidFill>
                  <a:schemeClr val="bg2"/>
                </a:solidFill>
                <a:latin typeface="Century Gothic" panose="020B0502020202020204" pitchFamily="34" charset="0"/>
              </a:rPr>
              <a:t>Améliorer l’offre de produits clés en main pour balcons et patios </a:t>
            </a:r>
          </a:p>
          <a:p>
            <a:pPr marL="0" indent="0">
              <a:spcBef>
                <a:spcPts val="600"/>
              </a:spcBef>
              <a:buNone/>
            </a:pPr>
            <a:r>
              <a:rPr lang="fr-CA" sz="1400" dirty="0">
                <a:solidFill>
                  <a:schemeClr val="bg2"/>
                </a:solidFill>
                <a:latin typeface="Century Gothic" panose="020B0502020202020204" pitchFamily="34" charset="0"/>
              </a:rPr>
              <a:t>Certains détaillants alimentaires souhaitent une offre de végétaux plus proche de leur fonction première. On suggère aux producteurs de diversifier leur offre de contenants pour le patio et de paniers suspendus, afin de proposer davantage d’aménagements avec des plants de fruits et légumes, tels fraises, poivrons, tomates. Le consommateur aime n’avoir rien d’autre à faire que d’arroser et cueillir.</a:t>
            </a:r>
          </a:p>
          <a:p>
            <a:pPr marL="0" indent="0">
              <a:spcBef>
                <a:spcPts val="1200"/>
              </a:spcBef>
              <a:buNone/>
            </a:pPr>
            <a:r>
              <a:rPr lang="fr-CA" sz="1400" b="1" i="1" dirty="0">
                <a:solidFill>
                  <a:schemeClr val="bg2"/>
                </a:solidFill>
                <a:latin typeface="Century Gothic" panose="020B0502020202020204" pitchFamily="34" charset="0"/>
              </a:rPr>
              <a:t>Les volumes limités </a:t>
            </a:r>
          </a:p>
          <a:p>
            <a:pPr marL="0" indent="0">
              <a:spcBef>
                <a:spcPts val="400"/>
              </a:spcBef>
              <a:buNone/>
            </a:pPr>
            <a:r>
              <a:rPr lang="fr-CA" sz="1400" dirty="0">
                <a:solidFill>
                  <a:schemeClr val="bg2"/>
                </a:solidFill>
                <a:latin typeface="Century Gothic" panose="020B0502020202020204" pitchFamily="34" charset="0"/>
              </a:rPr>
              <a:t>Une chaîne se dit préoccupée de constater qu’il y a de moins en moins de producteurs </a:t>
            </a:r>
            <a:br>
              <a:rPr lang="fr-CA" sz="1400" dirty="0">
                <a:solidFill>
                  <a:schemeClr val="bg2"/>
                </a:solidFill>
                <a:latin typeface="Century Gothic" panose="020B0502020202020204" pitchFamily="34" charset="0"/>
              </a:rPr>
            </a:br>
            <a:r>
              <a:rPr lang="fr-CA" sz="1400" dirty="0">
                <a:solidFill>
                  <a:schemeClr val="bg2"/>
                </a:solidFill>
                <a:latin typeface="Century Gothic" panose="020B0502020202020204" pitchFamily="34" charset="0"/>
              </a:rPr>
              <a:t>de plantes ornementales au Québec et que peu de fournisseurs disposent de volumes suffisants pour approvisionner une grande chaîne de détail.  </a:t>
            </a:r>
          </a:p>
          <a:p>
            <a:pPr marL="0" indent="0">
              <a:spcBef>
                <a:spcPts val="1800"/>
              </a:spcBef>
              <a:buNone/>
            </a:pPr>
            <a:r>
              <a:rPr lang="fr-CA" sz="1400" b="1" i="1" dirty="0">
                <a:solidFill>
                  <a:schemeClr val="bg2"/>
                </a:solidFill>
              </a:rPr>
              <a:t>Évaluer la possibilité de devancer la production de chrysanthèmes d’automne</a:t>
            </a:r>
          </a:p>
          <a:p>
            <a:pPr marL="0" indent="0">
              <a:spcBef>
                <a:spcPts val="600"/>
              </a:spcBef>
              <a:buNone/>
            </a:pPr>
            <a:r>
              <a:rPr lang="fr-CA" sz="1400" dirty="0">
                <a:solidFill>
                  <a:schemeClr val="bg2"/>
                </a:solidFill>
              </a:rPr>
              <a:t>Un détaillant note que le chrysanthème d’automne cultivé en Ontario est plus hâtif que celui du Québec. On aimerait s’approvisionner deux semaines plus tôt en chrysanthèmes d’automne du Québec à la fois pour éviter d’être en décalage face au produit ontarien présent sur le marché et aussi pour en prolonger la période de vente.</a:t>
            </a:r>
          </a:p>
          <a:p>
            <a:pPr marL="0" indent="0">
              <a:spcBef>
                <a:spcPts val="1800"/>
              </a:spcBef>
              <a:buNone/>
            </a:pPr>
            <a:r>
              <a:rPr lang="fr-CA" sz="1400" b="1" i="1" dirty="0">
                <a:solidFill>
                  <a:schemeClr val="bg2"/>
                </a:solidFill>
              </a:rPr>
              <a:t>Identification</a:t>
            </a:r>
            <a:r>
              <a:rPr lang="fr-CA" sz="1400" b="1" dirty="0">
                <a:solidFill>
                  <a:schemeClr val="bg2"/>
                </a:solidFill>
              </a:rPr>
              <a:t> </a:t>
            </a:r>
            <a:r>
              <a:rPr lang="fr-CA" sz="1400" b="1" i="1" dirty="0">
                <a:solidFill>
                  <a:schemeClr val="bg2"/>
                </a:solidFill>
              </a:rPr>
              <a:t>des végétaux du Québec</a:t>
            </a:r>
          </a:p>
          <a:p>
            <a:pPr marL="0" indent="0">
              <a:spcBef>
                <a:spcPts val="600"/>
              </a:spcBef>
              <a:buNone/>
            </a:pPr>
            <a:r>
              <a:rPr lang="fr-CA" sz="1400" dirty="0">
                <a:solidFill>
                  <a:schemeClr val="bg2"/>
                </a:solidFill>
                <a:latin typeface="Century Gothic" panose="020B0502020202020204" pitchFamily="34" charset="0"/>
              </a:rPr>
              <a:t>Un détaillant suggère d’identifier le produit cultivé au Québec avec un logo semblable à Aliments du Québec, utilisé pour identifier les aliments cultivés au Québec. On suggère d’apposer un tel logo sur l’emballage ou le pot.</a:t>
            </a:r>
            <a:endParaRPr lang="fr-CA" sz="1400" dirty="0">
              <a:solidFill>
                <a:schemeClr val="bg2"/>
              </a:solidFill>
            </a:endParaRPr>
          </a:p>
        </p:txBody>
      </p:sp>
      <p:sp>
        <p:nvSpPr>
          <p:cNvPr id="9" name="Rectangle 8">
            <a:extLst>
              <a:ext uri="{FF2B5EF4-FFF2-40B4-BE49-F238E27FC236}">
                <a16:creationId xmlns:a16="http://schemas.microsoft.com/office/drawing/2014/main" xmlns="" id="{C2265007-9A1A-8442-8B4D-DFC23EBC029F}"/>
              </a:ext>
            </a:extLst>
          </p:cNvPr>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solidFill>
                  <a:schemeClr val="bg2"/>
                </a:solidFill>
                <a:latin typeface="Century Gothic" charset="0"/>
                <a:cs typeface="ＭＳ Ｐゴシック" charset="0"/>
              </a:rPr>
              <a:t>Préoccupations de chaînes </a:t>
            </a:r>
            <a:r>
              <a:rPr lang="fr-CA" sz="2600" b="0" dirty="0">
                <a:solidFill>
                  <a:schemeClr val="bg2"/>
                </a:solidFill>
                <a:latin typeface="Century Gothic" charset="0"/>
                <a:cs typeface="ＭＳ Ｐゴシック" charset="0"/>
              </a:rPr>
              <a:t>(Chaînes de détail alimentaires)</a:t>
            </a:r>
            <a:endParaRPr lang="fr-CA" sz="2600" b="0" i="1" dirty="0">
              <a:solidFill>
                <a:schemeClr val="bg2"/>
              </a:solidFill>
              <a:latin typeface="Century Gothic" charset="0"/>
              <a:cs typeface="ＭＳ Ｐゴシック" charset="0"/>
            </a:endParaRPr>
          </a:p>
        </p:txBody>
      </p:sp>
    </p:spTree>
    <p:extLst>
      <p:ext uri="{BB962C8B-B14F-4D97-AF65-F5344CB8AC3E}">
        <p14:creationId xmlns:p14="http://schemas.microsoft.com/office/powerpoint/2010/main" val="538752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noChangeArrowheads="1"/>
          </p:cNvSpPr>
          <p:nvPr>
            <p:ph type="title"/>
          </p:nvPr>
        </p:nvSpPr>
        <p:spPr bwMode="auto">
          <a:xfrm>
            <a:off x="1115616" y="2636912"/>
            <a:ext cx="6984776" cy="1020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lgn="ctr" eaLnBrk="1" hangingPunct="1">
              <a:defRPr/>
            </a:pPr>
            <a:r>
              <a:rPr lang="fr-CA" dirty="0">
                <a:latin typeface="Century Gothic" charset="0"/>
                <a:cs typeface="ＭＳ Ｐゴシック" charset="0"/>
              </a:rPr>
              <a:t>Conclusion/Recommandations</a:t>
            </a:r>
          </a:p>
        </p:txBody>
      </p:sp>
      <p:sp>
        <p:nvSpPr>
          <p:cNvPr id="317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6A5B5-C88C-4548-9953-C79028C21C0B}" type="slidenum">
              <a:rPr lang="en-GB" sz="1100">
                <a:solidFill>
                  <a:schemeClr val="bg1"/>
                </a:solidFill>
                <a:latin typeface="Century Gothic" charset="0"/>
              </a:rPr>
              <a:pPr eaLnBrk="1" hangingPunct="1"/>
              <a:t>38</a:t>
            </a:fld>
            <a:endParaRPr lang="en-GB" sz="1100">
              <a:solidFill>
                <a:schemeClr val="bg1"/>
              </a:solidFill>
              <a:latin typeface="Century Gothic" charset="0"/>
            </a:endParaRPr>
          </a:p>
        </p:txBody>
      </p:sp>
      <p:sp>
        <p:nvSpPr>
          <p:cNvPr id="31747" name="Slide Number Placeholder 3"/>
          <p:cNvSpPr txBox="1">
            <a:spLocks/>
          </p:cNvSpPr>
          <p:nvPr/>
        </p:nvSpPr>
        <p:spPr bwMode="auto">
          <a:xfrm>
            <a:off x="4356100" y="6448425"/>
            <a:ext cx="403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B46F1403-CED6-1949-8234-5D8297CE01E3}" type="slidenum">
              <a:rPr lang="en-GB" sz="1100">
                <a:latin typeface="Century Gothic" charset="0"/>
              </a:rPr>
              <a:pPr algn="ctr" eaLnBrk="1" hangingPunct="1"/>
              <a:t>38</a:t>
            </a:fld>
            <a:endParaRPr lang="en-GB" sz="1100">
              <a:latin typeface="Century Gothic" charset="0"/>
            </a:endParaRPr>
          </a:p>
        </p:txBody>
      </p:sp>
    </p:spTree>
    <p:extLst>
      <p:ext uri="{BB962C8B-B14F-4D97-AF65-F5344CB8AC3E}">
        <p14:creationId xmlns:p14="http://schemas.microsoft.com/office/powerpoint/2010/main" val="25363842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55776" y="142244"/>
            <a:ext cx="4630738"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Objectifs </a:t>
            </a:r>
          </a:p>
        </p:txBody>
      </p:sp>
      <p:sp>
        <p:nvSpPr>
          <p:cNvPr id="8" name="ZoneTexte 7">
            <a:extLst>
              <a:ext uri="{FF2B5EF4-FFF2-40B4-BE49-F238E27FC236}">
                <a16:creationId xmlns:a16="http://schemas.microsoft.com/office/drawing/2014/main" xmlns="" id="{23CFA2A2-729F-4545-8153-B700CB712881}"/>
              </a:ext>
            </a:extLst>
          </p:cNvPr>
          <p:cNvSpPr txBox="1"/>
          <p:nvPr/>
        </p:nvSpPr>
        <p:spPr>
          <a:xfrm>
            <a:off x="442776" y="1563464"/>
            <a:ext cx="8233680" cy="4385816"/>
          </a:xfrm>
          <a:prstGeom prst="rect">
            <a:avLst/>
          </a:prstGeom>
          <a:noFill/>
        </p:spPr>
        <p:txBody>
          <a:bodyPr wrap="square" rtlCol="0">
            <a:spAutoFit/>
          </a:bodyPr>
          <a:lstStyle/>
          <a:p>
            <a:pPr>
              <a:spcBef>
                <a:spcPts val="1200"/>
              </a:spcBef>
            </a:pPr>
            <a:r>
              <a:rPr lang="fr-CA" sz="1400" dirty="0">
                <a:solidFill>
                  <a:schemeClr val="bg2"/>
                </a:solidFill>
                <a:latin typeface="Century Gothic" panose="020B0502020202020204" pitchFamily="34" charset="0"/>
              </a:rPr>
              <a:t>Les objectifs suivants sont visés par cette étude :</a:t>
            </a:r>
          </a:p>
          <a:p>
            <a:pPr marL="285750" indent="-285750">
              <a:spcBef>
                <a:spcPts val="1200"/>
              </a:spcBef>
              <a:buFont typeface="Arial" panose="020B0604020202020204" pitchFamily="34" charset="0"/>
              <a:buChar char="•"/>
            </a:pPr>
            <a:r>
              <a:rPr lang="fr-CA" sz="1400" dirty="0">
                <a:solidFill>
                  <a:schemeClr val="bg2"/>
                </a:solidFill>
                <a:latin typeface="Century Gothic" panose="020B0502020202020204" pitchFamily="34" charset="0"/>
              </a:rPr>
              <a:t>Préciser l’ampleur du marché des végétaux d’ornement vendus dans les magasins à grandes surfaces au Québec ;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Distinguer les catégories de végétaux les plus vendues et celles en croissance, de même que celles en diminution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Vérifier s’il y a un allongement de la saison et les opportunités à cet effet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Évaluer les perspectives de vente des différentes catégories de végétaux pour les 2 prochaines années et préciser les produits en émergence à fort potentiel ;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Déterminer le processus décisionnel menant à l’ajout d’une nouvelle variété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Valider la vision des détaillants concernant la vente de végétaux sous une marque ;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Confirmer les pratiques et la vision des détaillants concernant le </a:t>
            </a:r>
            <a:r>
              <a:rPr lang="fr-CA" sz="1400" i="1" dirty="0" err="1">
                <a:solidFill>
                  <a:schemeClr val="bg2"/>
                </a:solidFill>
                <a:latin typeface="Century Gothic" panose="020B0502020202020204" pitchFamily="34" charset="0"/>
              </a:rPr>
              <a:t>pay</a:t>
            </a:r>
            <a:r>
              <a:rPr lang="fr-CA" sz="1400" i="1" dirty="0">
                <a:solidFill>
                  <a:schemeClr val="bg2"/>
                </a:solidFill>
                <a:latin typeface="Century Gothic" panose="020B0502020202020204" pitchFamily="34" charset="0"/>
              </a:rPr>
              <a:t> per scan </a:t>
            </a:r>
            <a:r>
              <a:rPr lang="fr-CA" sz="1400" dirty="0">
                <a:solidFill>
                  <a:schemeClr val="bg2"/>
                </a:solidFill>
                <a:latin typeface="Century Gothic" panose="020B0502020202020204" pitchFamily="34" charset="0"/>
              </a:rPr>
              <a:t>;</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Préciser par catégorie de produits, la part de marché actuelle du Québec, les perspectives d’avenir et les principales motivations à acheter hors Québec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Comparer la prestation des fournisseurs du Québec versus celle des fournisseurs </a:t>
            </a:r>
            <a:br>
              <a:rPr lang="fr-CA" sz="1400" dirty="0">
                <a:solidFill>
                  <a:schemeClr val="bg2"/>
                </a:solidFill>
                <a:latin typeface="Century Gothic" panose="020B0502020202020204" pitchFamily="34" charset="0"/>
              </a:rPr>
            </a:br>
            <a:r>
              <a:rPr lang="fr-CA" sz="1400" dirty="0">
                <a:solidFill>
                  <a:schemeClr val="bg2"/>
                </a:solidFill>
                <a:latin typeface="Century Gothic" panose="020B0502020202020204" pitchFamily="34" charset="0"/>
              </a:rPr>
              <a:t>d’autres provenances et les améliorations souhaitables ;</a:t>
            </a:r>
          </a:p>
          <a:p>
            <a:pPr marL="285750" indent="-285750">
              <a:spcBef>
                <a:spcPts val="600"/>
              </a:spcBef>
              <a:buFont typeface="Arial" panose="020B0604020202020204" pitchFamily="34" charset="0"/>
              <a:buChar char="•"/>
            </a:pPr>
            <a:r>
              <a:rPr lang="fr-CA" sz="1400" dirty="0">
                <a:solidFill>
                  <a:schemeClr val="bg2"/>
                </a:solidFill>
                <a:latin typeface="Century Gothic" panose="020B0502020202020204" pitchFamily="34" charset="0"/>
              </a:rPr>
              <a:t>Préciser les actions à mettre en œuvre auprès des magasins à grande surface.</a:t>
            </a:r>
          </a:p>
        </p:txBody>
      </p:sp>
    </p:spTree>
    <p:extLst>
      <p:ext uri="{BB962C8B-B14F-4D97-AF65-F5344CB8AC3E}">
        <p14:creationId xmlns:p14="http://schemas.microsoft.com/office/powerpoint/2010/main" val="1871467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67213" y="6448251"/>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39</a:t>
            </a:fld>
            <a:endParaRPr lang="en-GB" sz="1100" dirty="0">
              <a:latin typeface="Century Gothic" charset="0"/>
            </a:endParaRPr>
          </a:p>
        </p:txBody>
      </p:sp>
      <p:sp>
        <p:nvSpPr>
          <p:cNvPr id="13314" name="TextBox 4"/>
          <p:cNvSpPr txBox="1">
            <a:spLocks noChangeArrowheads="1"/>
          </p:cNvSpPr>
          <p:nvPr/>
        </p:nvSpPr>
        <p:spPr bwMode="auto">
          <a:xfrm>
            <a:off x="10160000" y="178938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265671"/>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536377" y="1484784"/>
            <a:ext cx="8064895" cy="4752528"/>
          </a:xfrm>
        </p:spPr>
        <p:txBody>
          <a:bodyPr>
            <a:normAutofit lnSpcReduction="10000"/>
          </a:bodyPr>
          <a:lstStyle/>
          <a:p>
            <a:pPr marL="0" indent="0">
              <a:spcBef>
                <a:spcPts val="400"/>
              </a:spcBef>
              <a:buNone/>
            </a:pPr>
            <a:r>
              <a:rPr lang="fr-CA" sz="1400" dirty="0">
                <a:solidFill>
                  <a:schemeClr val="bg2"/>
                </a:solidFill>
                <a:latin typeface="Century Gothic" panose="020B0502020202020204" pitchFamily="34" charset="0"/>
              </a:rPr>
              <a:t>La vente de végétaux ornementaux est bien implantée dans les magasins à grandes surfaces au Québec et on sent que ces derniers désirent conserver, voir augmenter leur ventes au cours des prochaines années. On estime donc un marché potentiel de ventes supplémentaires pour les producteurs du Québec qui y sont déjà bien positionnés avec une bonne réputation.</a:t>
            </a:r>
          </a:p>
          <a:p>
            <a:pPr marL="0" indent="0">
              <a:spcBef>
                <a:spcPts val="400"/>
              </a:spcBef>
              <a:buNone/>
            </a:pPr>
            <a:r>
              <a:rPr lang="fr-CA" sz="1400" dirty="0">
                <a:solidFill>
                  <a:schemeClr val="bg2"/>
                </a:solidFill>
                <a:latin typeface="Century Gothic" panose="020B0502020202020204" pitchFamily="34" charset="0"/>
              </a:rPr>
              <a:t>La vente de végétaux auprès des chaînes alimentaires semble être limitée par certaines contraintes opérationnelles ainsi qu’au niveau des produits offerts. Cependant, les perspectives futures sont perçues positives et méritent l’adaptation d’une offre plus proche de leur vocation alimentaire.</a:t>
            </a:r>
          </a:p>
          <a:p>
            <a:pPr marL="0" indent="0">
              <a:spcBef>
                <a:spcPts val="400"/>
              </a:spcBef>
              <a:buNone/>
            </a:pPr>
            <a:r>
              <a:rPr lang="fr-CA" sz="1400" dirty="0">
                <a:solidFill>
                  <a:schemeClr val="bg2"/>
                </a:solidFill>
                <a:latin typeface="Century Gothic" panose="020B0502020202020204" pitchFamily="34" charset="0"/>
              </a:rPr>
              <a:t>Les recommandations suivantes sont proposées pour fins de discussion:</a:t>
            </a:r>
            <a:endParaRPr lang="fr-CA" sz="1400" b="1" i="1" dirty="0">
              <a:solidFill>
                <a:schemeClr val="bg2"/>
              </a:solidFill>
              <a:latin typeface="Century Gothic" panose="020B0502020202020204" pitchFamily="34" charset="0"/>
            </a:endParaRPr>
          </a:p>
          <a:p>
            <a:pPr marL="0" indent="0">
              <a:spcBef>
                <a:spcPts val="1200"/>
              </a:spcBef>
              <a:buNone/>
            </a:pPr>
            <a:r>
              <a:rPr lang="fr-CA" sz="1400" b="1" i="1" dirty="0">
                <a:solidFill>
                  <a:schemeClr val="bg2"/>
                </a:solidFill>
                <a:latin typeface="Century Gothic" panose="020B0502020202020204" pitchFamily="34" charset="0"/>
              </a:rPr>
              <a:t>L’allongement de la saison </a:t>
            </a:r>
          </a:p>
          <a:p>
            <a:pPr>
              <a:spcBef>
                <a:spcPts val="1200"/>
              </a:spcBef>
              <a:buFont typeface="Wingdings" pitchFamily="2" charset="2"/>
              <a:buChar char="q"/>
            </a:pPr>
            <a:r>
              <a:rPr lang="fr-CA" sz="1400" dirty="0">
                <a:solidFill>
                  <a:schemeClr val="bg2"/>
                </a:solidFill>
                <a:latin typeface="Century Gothic" panose="020B0502020202020204" pitchFamily="34" charset="0"/>
              </a:rPr>
              <a:t>Considérer offrir des volumes suffisants pour étendre</a:t>
            </a:r>
            <a:r>
              <a:rPr lang="fr-CA" sz="1400" dirty="0">
                <a:solidFill>
                  <a:schemeClr val="bg2"/>
                </a:solidFill>
              </a:rPr>
              <a:t> la période de vente des annuelles à replanter, des paniers suspendus et des potées fleuries extérieures.</a:t>
            </a:r>
            <a:endParaRPr lang="fr-CA" sz="1400" dirty="0">
              <a:solidFill>
                <a:schemeClr val="bg2"/>
              </a:solidFill>
              <a:latin typeface="Century Gothic" panose="020B0502020202020204" pitchFamily="34" charset="0"/>
            </a:endParaRPr>
          </a:p>
          <a:p>
            <a:pPr>
              <a:spcBef>
                <a:spcPts val="1200"/>
              </a:spcBef>
            </a:pPr>
            <a:r>
              <a:rPr lang="fr-CA" sz="1400" dirty="0">
                <a:solidFill>
                  <a:schemeClr val="bg2"/>
                </a:solidFill>
              </a:rPr>
              <a:t>Améliorer et augmenter l’offre de végétaux clés en main en gros formats après la période du blitz du printemps : pots de patio, arbustes à feuilles et vivaces.</a:t>
            </a:r>
          </a:p>
          <a:p>
            <a:pPr marL="0" indent="0">
              <a:spcBef>
                <a:spcPts val="1200"/>
              </a:spcBef>
              <a:buNone/>
            </a:pPr>
            <a:r>
              <a:rPr lang="fr-CA" sz="1400" b="1" i="1" dirty="0">
                <a:solidFill>
                  <a:schemeClr val="bg2"/>
                </a:solidFill>
              </a:rPr>
              <a:t>Adapter la mise en marché en fonction des besoins des chaînes d’alimentation</a:t>
            </a:r>
          </a:p>
          <a:p>
            <a:pPr>
              <a:spcBef>
                <a:spcPts val="1200"/>
              </a:spcBef>
            </a:pPr>
            <a:r>
              <a:rPr lang="fr-CA" sz="1400" dirty="0">
                <a:solidFill>
                  <a:schemeClr val="bg2"/>
                </a:solidFill>
              </a:rPr>
              <a:t>Formuler une offre plus spécifique pour les magasins d’alimentation : arrangements en pots de plantes potagères et de vivaces à petits fruits.</a:t>
            </a:r>
          </a:p>
        </p:txBody>
      </p:sp>
      <p:sp>
        <p:nvSpPr>
          <p:cNvPr id="9" name="Rectangle 8">
            <a:extLst>
              <a:ext uri="{FF2B5EF4-FFF2-40B4-BE49-F238E27FC236}">
                <a16:creationId xmlns:a16="http://schemas.microsoft.com/office/drawing/2014/main" xmlns="" id="{C2265007-9A1A-8442-8B4D-DFC23EBC029F}"/>
              </a:ext>
            </a:extLst>
          </p:cNvPr>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solidFill>
                  <a:schemeClr val="bg2"/>
                </a:solidFill>
                <a:latin typeface="Century Gothic" charset="0"/>
                <a:cs typeface="ＭＳ Ｐゴシック" charset="0"/>
              </a:rPr>
              <a:t>Conclusion- Recommandations</a:t>
            </a:r>
            <a:endParaRPr lang="fr-CA" sz="2600" b="0" i="1" dirty="0">
              <a:solidFill>
                <a:schemeClr val="bg2"/>
              </a:solidFill>
              <a:latin typeface="Century Gothic" charset="0"/>
              <a:cs typeface="ＭＳ Ｐゴシック" charset="0"/>
            </a:endParaRPr>
          </a:p>
        </p:txBody>
      </p:sp>
    </p:spTree>
    <p:extLst>
      <p:ext uri="{BB962C8B-B14F-4D97-AF65-F5344CB8AC3E}">
        <p14:creationId xmlns:p14="http://schemas.microsoft.com/office/powerpoint/2010/main" val="1786316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xfrm>
            <a:off x="4367213" y="6448251"/>
            <a:ext cx="403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40</a:t>
            </a:fld>
            <a:endParaRPr lang="en-GB" sz="1100" dirty="0">
              <a:latin typeface="Century Gothic" charset="0"/>
            </a:endParaRPr>
          </a:p>
        </p:txBody>
      </p:sp>
      <p:sp>
        <p:nvSpPr>
          <p:cNvPr id="13314" name="TextBox 4"/>
          <p:cNvSpPr txBox="1">
            <a:spLocks noChangeArrowheads="1"/>
          </p:cNvSpPr>
          <p:nvPr/>
        </p:nvSpPr>
        <p:spPr bwMode="auto">
          <a:xfrm>
            <a:off x="10160000" y="178938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3" name="ZoneTexte 2">
            <a:extLst>
              <a:ext uri="{FF2B5EF4-FFF2-40B4-BE49-F238E27FC236}">
                <a16:creationId xmlns:a16="http://schemas.microsoft.com/office/drawing/2014/main" xmlns="" id="{BC5FDE7D-29AC-5041-984A-DC526667A38C}"/>
              </a:ext>
            </a:extLst>
          </p:cNvPr>
          <p:cNvSpPr txBox="1"/>
          <p:nvPr/>
        </p:nvSpPr>
        <p:spPr>
          <a:xfrm>
            <a:off x="10261600" y="-1265671"/>
            <a:ext cx="184731" cy="369332"/>
          </a:xfrm>
          <a:prstGeom prst="rect">
            <a:avLst/>
          </a:prstGeom>
          <a:solidFill>
            <a:srgbClr val="EAEEF5"/>
          </a:solidFill>
        </p:spPr>
        <p:txBody>
          <a:bodyPr wrap="none" rtlCol="0">
            <a:spAutoFit/>
          </a:bodyPr>
          <a:lstStyle/>
          <a:p>
            <a:endParaRPr lang="fr-CA" dirty="0"/>
          </a:p>
        </p:txBody>
      </p:sp>
      <p:sp>
        <p:nvSpPr>
          <p:cNvPr id="10" name="Espace réservé du contenu 3">
            <a:extLst>
              <a:ext uri="{FF2B5EF4-FFF2-40B4-BE49-F238E27FC236}">
                <a16:creationId xmlns:a16="http://schemas.microsoft.com/office/drawing/2014/main" xmlns="" id="{3A13B01B-0106-704D-A6F5-7DC41AB84AC8}"/>
              </a:ext>
            </a:extLst>
          </p:cNvPr>
          <p:cNvSpPr>
            <a:spLocks noGrp="1"/>
          </p:cNvSpPr>
          <p:nvPr>
            <p:ph idx="1"/>
          </p:nvPr>
        </p:nvSpPr>
        <p:spPr>
          <a:xfrm>
            <a:off x="395536" y="1268760"/>
            <a:ext cx="8417767" cy="3600400"/>
          </a:xfrm>
        </p:spPr>
        <p:txBody>
          <a:bodyPr>
            <a:noAutofit/>
          </a:bodyPr>
          <a:lstStyle/>
          <a:p>
            <a:pPr marL="0" indent="0">
              <a:spcBef>
                <a:spcPts val="600"/>
              </a:spcBef>
              <a:buNone/>
            </a:pPr>
            <a:r>
              <a:rPr lang="fr-CA" sz="1400" b="1" i="1" dirty="0">
                <a:solidFill>
                  <a:schemeClr val="bg2"/>
                </a:solidFill>
              </a:rPr>
              <a:t>Susciter une réflexion auprès des pépiniéristes quant à la possibilité de réévaluer l’offre d’arbres et d’arbustes en fonction des besoins des clients des grandes surfaces</a:t>
            </a:r>
          </a:p>
          <a:p>
            <a:pPr>
              <a:spcBef>
                <a:spcPts val="600"/>
              </a:spcBef>
              <a:buFont typeface="Wingdings" pitchFamily="2" charset="2"/>
              <a:buChar char="q"/>
            </a:pPr>
            <a:r>
              <a:rPr lang="fr-CA" sz="1400" dirty="0">
                <a:solidFill>
                  <a:schemeClr val="bg2"/>
                </a:solidFill>
              </a:rPr>
              <a:t>Voir dans quelle mesure il faudrait modifier l’offre de ces produits pour qu’elle puisse convenir à ces importants réseaux de vente </a:t>
            </a:r>
          </a:p>
          <a:p>
            <a:pPr marL="0" indent="0">
              <a:spcBef>
                <a:spcPts val="600"/>
              </a:spcBef>
              <a:buNone/>
            </a:pPr>
            <a:r>
              <a:rPr lang="fr-CA" sz="1400" b="1" i="1" dirty="0">
                <a:solidFill>
                  <a:schemeClr val="bg2"/>
                </a:solidFill>
              </a:rPr>
              <a:t>Miser davantage sur le rôle de conseiller et de partenaire qu’on reconnaît au producteur  </a:t>
            </a:r>
          </a:p>
          <a:p>
            <a:pPr>
              <a:spcBef>
                <a:spcPts val="600"/>
              </a:spcBef>
            </a:pPr>
            <a:r>
              <a:rPr lang="fr-CA" sz="1400" dirty="0">
                <a:solidFill>
                  <a:schemeClr val="bg2"/>
                </a:solidFill>
              </a:rPr>
              <a:t>Jouer un rôle plus proactif auprès des sièges sociaux et des magasins, afin de les aider à développer la catégorie des végétaux (choix des variétés à proposer, tests en magasin, rôle conseil dans le renouvellement des inventaires en magasin et visites régulières des magasins)</a:t>
            </a:r>
          </a:p>
          <a:p>
            <a:pPr marL="0" indent="0">
              <a:spcBef>
                <a:spcPts val="600"/>
              </a:spcBef>
              <a:buNone/>
            </a:pPr>
            <a:r>
              <a:rPr lang="fr-CA" sz="1400" b="1" i="1" dirty="0">
                <a:solidFill>
                  <a:schemeClr val="bg2"/>
                </a:solidFill>
              </a:rPr>
              <a:t>Promouvoir les bonnes pratiques commerciales des magasins performants et aider à la formation du personnel</a:t>
            </a:r>
          </a:p>
          <a:p>
            <a:pPr>
              <a:spcBef>
                <a:spcPts val="600"/>
              </a:spcBef>
            </a:pPr>
            <a:r>
              <a:rPr lang="fr-CA" sz="1400" dirty="0">
                <a:solidFill>
                  <a:schemeClr val="bg2"/>
                </a:solidFill>
              </a:rPr>
              <a:t>Profiter des cas à succès de certaines succursales pour augmenter la performance globale d’une chaîne grâce à la promotion de leurs pratiques gagnantes </a:t>
            </a:r>
          </a:p>
          <a:p>
            <a:pPr>
              <a:spcBef>
                <a:spcPts val="600"/>
              </a:spcBef>
            </a:pPr>
            <a:r>
              <a:rPr lang="fr-CA" sz="1400" dirty="0">
                <a:solidFill>
                  <a:schemeClr val="bg2"/>
                </a:solidFill>
              </a:rPr>
              <a:t>Mettre en place des capsules de formation à l’intention du personnel de vente souvent inexpérimenté (étudiants) des chaînes </a:t>
            </a:r>
          </a:p>
          <a:p>
            <a:pPr marL="0" indent="0">
              <a:spcBef>
                <a:spcPts val="600"/>
              </a:spcBef>
              <a:buNone/>
            </a:pPr>
            <a:r>
              <a:rPr lang="fr-CA" sz="1400" b="1" i="1" dirty="0">
                <a:solidFill>
                  <a:schemeClr val="bg2"/>
                </a:solidFill>
              </a:rPr>
              <a:t>Évaluer la possibilité de regrouper l’offre de plus petits producteurs afin de desservir efficacement les grandes surfaces</a:t>
            </a:r>
          </a:p>
          <a:p>
            <a:pPr>
              <a:spcBef>
                <a:spcPts val="600"/>
              </a:spcBef>
            </a:pPr>
            <a:r>
              <a:rPr lang="fr-CA" sz="1400" dirty="0">
                <a:solidFill>
                  <a:schemeClr val="bg2"/>
                </a:solidFill>
              </a:rPr>
              <a:t>Dans un contexte où des augmentations de volumes sont prévues par les grandes surfaces, voir dans quelle mesure on peut répondre à cette opportunité (et limiter les fuites) en regroupant des producteurs qui ne pourraient pas desservir ces clients autrement.</a:t>
            </a:r>
          </a:p>
        </p:txBody>
      </p:sp>
      <p:sp>
        <p:nvSpPr>
          <p:cNvPr id="9" name="Rectangle 8">
            <a:extLst>
              <a:ext uri="{FF2B5EF4-FFF2-40B4-BE49-F238E27FC236}">
                <a16:creationId xmlns:a16="http://schemas.microsoft.com/office/drawing/2014/main" xmlns="" id="{C2265007-9A1A-8442-8B4D-DFC23EBC029F}"/>
              </a:ext>
            </a:extLst>
          </p:cNvPr>
          <p:cNvSpPr>
            <a:spLocks noGrp="1" noChangeArrowheads="1"/>
          </p:cNvSpPr>
          <p:nvPr>
            <p:ph type="title"/>
          </p:nvPr>
        </p:nvSpPr>
        <p:spPr bwMode="auto">
          <a:xfrm>
            <a:off x="2627784" y="175990"/>
            <a:ext cx="6059016" cy="1020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solidFill>
                  <a:schemeClr val="bg2"/>
                </a:solidFill>
                <a:latin typeface="Century Gothic" charset="0"/>
                <a:cs typeface="ＭＳ Ｐゴシック" charset="0"/>
              </a:rPr>
              <a:t>Conclusion- Recommandations</a:t>
            </a:r>
            <a:endParaRPr lang="fr-CA" sz="2600" b="0" i="1" dirty="0">
              <a:solidFill>
                <a:schemeClr val="bg2"/>
              </a:solidFill>
              <a:latin typeface="Century Gothic" charset="0"/>
              <a:cs typeface="ＭＳ Ｐゴシック" charset="0"/>
            </a:endParaRPr>
          </a:p>
        </p:txBody>
      </p:sp>
    </p:spTree>
    <p:extLst>
      <p:ext uri="{BB962C8B-B14F-4D97-AF65-F5344CB8AC3E}">
        <p14:creationId xmlns:p14="http://schemas.microsoft.com/office/powerpoint/2010/main" val="16086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4</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55776" y="142244"/>
            <a:ext cx="4630738"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Méthodologie </a:t>
            </a:r>
          </a:p>
        </p:txBody>
      </p:sp>
      <p:sp>
        <p:nvSpPr>
          <p:cNvPr id="6" name="ZoneTexte 5">
            <a:extLst>
              <a:ext uri="{FF2B5EF4-FFF2-40B4-BE49-F238E27FC236}">
                <a16:creationId xmlns:a16="http://schemas.microsoft.com/office/drawing/2014/main" xmlns="" id="{468CBC06-9222-A449-B5F8-A54CE60740E1}"/>
              </a:ext>
            </a:extLst>
          </p:cNvPr>
          <p:cNvSpPr txBox="1"/>
          <p:nvPr/>
        </p:nvSpPr>
        <p:spPr>
          <a:xfrm>
            <a:off x="467544" y="1320150"/>
            <a:ext cx="8280920" cy="1677382"/>
          </a:xfrm>
          <a:prstGeom prst="rect">
            <a:avLst/>
          </a:prstGeom>
          <a:noFill/>
        </p:spPr>
        <p:txBody>
          <a:bodyPr wrap="square" rtlCol="0">
            <a:spAutoFit/>
          </a:bodyPr>
          <a:lstStyle/>
          <a:p>
            <a:pPr>
              <a:spcBef>
                <a:spcPts val="600"/>
              </a:spcBef>
            </a:pPr>
            <a:r>
              <a:rPr lang="fr-CA" sz="1400" dirty="0">
                <a:solidFill>
                  <a:schemeClr val="bg2"/>
                </a:solidFill>
                <a:latin typeface="Century Gothic" panose="020B0502020202020204" pitchFamily="34" charset="0"/>
              </a:rPr>
              <a:t>Des entrevues téléphoniques ont été complétées avec des acheteurs et des gestionnaires </a:t>
            </a:r>
            <a:br>
              <a:rPr lang="fr-CA" sz="1400" dirty="0">
                <a:solidFill>
                  <a:schemeClr val="bg2"/>
                </a:solidFill>
                <a:latin typeface="Century Gothic" panose="020B0502020202020204" pitchFamily="34" charset="0"/>
              </a:rPr>
            </a:br>
            <a:r>
              <a:rPr lang="fr-CA" sz="1400" dirty="0">
                <a:solidFill>
                  <a:schemeClr val="bg2"/>
                </a:solidFill>
                <a:latin typeface="Century Gothic" panose="020B0502020202020204" pitchFamily="34" charset="0"/>
              </a:rPr>
              <a:t>de catégorie de sièges sociaux et avec des directeurs de magasins. Ces entrevues ont été menées entre le 28 janvier et le 15 février 2019. En complément, des données secondaires ont aussi été recueillies.</a:t>
            </a:r>
          </a:p>
          <a:p>
            <a:pPr>
              <a:spcBef>
                <a:spcPts val="600"/>
              </a:spcBef>
            </a:pPr>
            <a:r>
              <a:rPr lang="fr-CA" sz="1400" dirty="0">
                <a:solidFill>
                  <a:schemeClr val="bg2"/>
                </a:solidFill>
                <a:latin typeface="Century Gothic" panose="020B0502020202020204" pitchFamily="34" charset="0"/>
              </a:rPr>
              <a:t>Les détaillants participant à l’étude représentent 94,5% des points de vente de magasins à grandes surfaces (généralistes, quincailleries et détaillants alimentaires) au Québec. Le tableau suivant distingue la répartition des 12 entrevues complétées auprès de 8 détaillants. </a:t>
            </a:r>
          </a:p>
        </p:txBody>
      </p:sp>
      <p:graphicFrame>
        <p:nvGraphicFramePr>
          <p:cNvPr id="9" name="Table 2">
            <a:extLst>
              <a:ext uri="{FF2B5EF4-FFF2-40B4-BE49-F238E27FC236}">
                <a16:creationId xmlns:a16="http://schemas.microsoft.com/office/drawing/2014/main" xmlns="" id="{6838CD2B-FF09-FB4E-B993-4E3C2797DB7F}"/>
              </a:ext>
            </a:extLst>
          </p:cNvPr>
          <p:cNvGraphicFramePr>
            <a:graphicFrameLocks noGrp="1"/>
          </p:cNvGraphicFramePr>
          <p:nvPr>
            <p:extLst>
              <p:ext uri="{D42A27DB-BD31-4B8C-83A1-F6EECF244321}">
                <p14:modId xmlns:p14="http://schemas.microsoft.com/office/powerpoint/2010/main" val="388436651"/>
              </p:ext>
            </p:extLst>
          </p:nvPr>
        </p:nvGraphicFramePr>
        <p:xfrm>
          <a:off x="1499013" y="3565578"/>
          <a:ext cx="6264696" cy="1879646"/>
        </p:xfrm>
        <a:graphic>
          <a:graphicData uri="http://schemas.openxmlformats.org/drawingml/2006/table">
            <a:tbl>
              <a:tblPr firstRow="1" bandRow="1">
                <a:tableStyleId>{5C22544A-7EE6-4342-B048-85BDC9FD1C3A}</a:tableStyleId>
              </a:tblPr>
              <a:tblGrid>
                <a:gridCol w="1660458">
                  <a:extLst>
                    <a:ext uri="{9D8B030D-6E8A-4147-A177-3AD203B41FA5}">
                      <a16:colId xmlns:a16="http://schemas.microsoft.com/office/drawing/2014/main" xmlns="" val="806944463"/>
                    </a:ext>
                  </a:extLst>
                </a:gridCol>
                <a:gridCol w="1186041">
                  <a:extLst>
                    <a:ext uri="{9D8B030D-6E8A-4147-A177-3AD203B41FA5}">
                      <a16:colId xmlns:a16="http://schemas.microsoft.com/office/drawing/2014/main" xmlns="" val="3492799747"/>
                    </a:ext>
                  </a:extLst>
                </a:gridCol>
                <a:gridCol w="1186041">
                  <a:extLst>
                    <a:ext uri="{9D8B030D-6E8A-4147-A177-3AD203B41FA5}">
                      <a16:colId xmlns:a16="http://schemas.microsoft.com/office/drawing/2014/main" xmlns="" val="1376947098"/>
                    </a:ext>
                  </a:extLst>
                </a:gridCol>
                <a:gridCol w="1186041">
                  <a:extLst>
                    <a:ext uri="{9D8B030D-6E8A-4147-A177-3AD203B41FA5}">
                      <a16:colId xmlns:a16="http://schemas.microsoft.com/office/drawing/2014/main" xmlns="" val="4008238651"/>
                    </a:ext>
                  </a:extLst>
                </a:gridCol>
                <a:gridCol w="1046115">
                  <a:extLst>
                    <a:ext uri="{9D8B030D-6E8A-4147-A177-3AD203B41FA5}">
                      <a16:colId xmlns:a16="http://schemas.microsoft.com/office/drawing/2014/main" xmlns="" val="2777400770"/>
                    </a:ext>
                  </a:extLst>
                </a:gridCol>
              </a:tblGrid>
              <a:tr h="898235">
                <a:tc>
                  <a:txBody>
                    <a:bodyPr/>
                    <a:lstStyle/>
                    <a:p>
                      <a:r>
                        <a:rPr lang="fr-CA" sz="1100" dirty="0">
                          <a:latin typeface="Century Gothic" panose="020B0502020202020204" pitchFamily="34" charset="0"/>
                        </a:rPr>
                        <a:t>Catégories</a:t>
                      </a:r>
                    </a:p>
                  </a:txBody>
                  <a:tcPr/>
                </a:tc>
                <a:tc>
                  <a:txBody>
                    <a:bodyPr/>
                    <a:lstStyle/>
                    <a:p>
                      <a:pPr algn="ctr"/>
                      <a:r>
                        <a:rPr lang="fr-CA" sz="1100" dirty="0">
                          <a:latin typeface="Century Gothic" panose="020B0502020202020204" pitchFamily="34" charset="0"/>
                        </a:rPr>
                        <a:t>Magasin </a:t>
                      </a:r>
                      <a:br>
                        <a:rPr lang="fr-CA" sz="1100" dirty="0">
                          <a:latin typeface="Century Gothic" panose="020B0502020202020204" pitchFamily="34" charset="0"/>
                        </a:rPr>
                      </a:br>
                      <a:r>
                        <a:rPr lang="fr-CA" sz="1100" dirty="0">
                          <a:latin typeface="Century Gothic" panose="020B0502020202020204" pitchFamily="34" charset="0"/>
                        </a:rPr>
                        <a:t>à grandes surfaces </a:t>
                      </a:r>
                      <a:r>
                        <a:rPr lang="fr-CA" sz="1100" b="0" dirty="0">
                          <a:latin typeface="Century Gothic" panose="020B0502020202020204" pitchFamily="34" charset="0"/>
                        </a:rPr>
                        <a:t>(généraliste)</a:t>
                      </a:r>
                    </a:p>
                  </a:txBody>
                  <a:tcPr/>
                </a:tc>
                <a:tc>
                  <a:txBody>
                    <a:bodyPr/>
                    <a:lstStyle/>
                    <a:p>
                      <a:pPr algn="ctr"/>
                      <a:r>
                        <a:rPr lang="fr-CA" sz="1100" dirty="0">
                          <a:latin typeface="Century Gothic" panose="020B0502020202020204" pitchFamily="34" charset="0"/>
                        </a:rPr>
                        <a:t>Magasins </a:t>
                      </a:r>
                      <a:br>
                        <a:rPr lang="fr-CA" sz="1100" dirty="0">
                          <a:latin typeface="Century Gothic" panose="020B0502020202020204" pitchFamily="34" charset="0"/>
                        </a:rPr>
                      </a:br>
                      <a:r>
                        <a:rPr lang="fr-CA" sz="1100" dirty="0">
                          <a:latin typeface="Century Gothic" panose="020B0502020202020204" pitchFamily="34" charset="0"/>
                        </a:rPr>
                        <a:t>à grandes surfaces </a:t>
                      </a:r>
                      <a:r>
                        <a:rPr lang="fr-CA" sz="1100" b="0" dirty="0">
                          <a:latin typeface="Century Gothic" panose="020B0502020202020204" pitchFamily="34" charset="0"/>
                        </a:rPr>
                        <a:t>(quincailleries)</a:t>
                      </a:r>
                    </a:p>
                  </a:txBody>
                  <a:tcPr/>
                </a:tc>
                <a:tc>
                  <a:txBody>
                    <a:bodyPr/>
                    <a:lstStyle/>
                    <a:p>
                      <a:pPr algn="ctr"/>
                      <a:r>
                        <a:rPr lang="fr-CA" sz="1100" dirty="0">
                          <a:latin typeface="Century Gothic" panose="020B0502020202020204" pitchFamily="34" charset="0"/>
                        </a:rPr>
                        <a:t>Magasins </a:t>
                      </a:r>
                      <a:br>
                        <a:rPr lang="fr-CA" sz="1100" dirty="0">
                          <a:latin typeface="Century Gothic" panose="020B0502020202020204" pitchFamily="34" charset="0"/>
                        </a:rPr>
                      </a:br>
                      <a:r>
                        <a:rPr lang="fr-CA" sz="1100" dirty="0">
                          <a:latin typeface="Century Gothic" panose="020B0502020202020204" pitchFamily="34" charset="0"/>
                        </a:rPr>
                        <a:t>à grandes surfaces </a:t>
                      </a:r>
                      <a:br>
                        <a:rPr lang="fr-CA" sz="1100" dirty="0">
                          <a:latin typeface="Century Gothic" panose="020B0502020202020204" pitchFamily="34" charset="0"/>
                        </a:rPr>
                      </a:br>
                      <a:r>
                        <a:rPr lang="fr-CA" sz="1100" b="0" dirty="0">
                          <a:latin typeface="Century Gothic" panose="020B0502020202020204" pitchFamily="34" charset="0"/>
                        </a:rPr>
                        <a:t>(détaillants alimentaires)</a:t>
                      </a:r>
                    </a:p>
                    <a:p>
                      <a:pPr algn="ctr"/>
                      <a:endParaRPr lang="fr-CA" sz="1100" dirty="0">
                        <a:latin typeface="Century Gothic" panose="020B0502020202020204" pitchFamily="34" charset="0"/>
                      </a:endParaRPr>
                    </a:p>
                  </a:txBody>
                  <a:tcPr/>
                </a:tc>
                <a:tc>
                  <a:txBody>
                    <a:bodyPr/>
                    <a:lstStyle/>
                    <a:p>
                      <a:pPr algn="ctr"/>
                      <a:r>
                        <a:rPr lang="fr-CA" sz="1100" dirty="0">
                          <a:latin typeface="Century Gothic" panose="020B0502020202020204" pitchFamily="34" charset="0"/>
                        </a:rPr>
                        <a:t>Total</a:t>
                      </a:r>
                    </a:p>
                  </a:txBody>
                  <a:tcPr/>
                </a:tc>
                <a:extLst>
                  <a:ext uri="{0D108BD9-81ED-4DB2-BD59-A6C34878D82A}">
                    <a16:rowId xmlns:a16="http://schemas.microsoft.com/office/drawing/2014/main" xmlns="" val="31875934"/>
                  </a:ext>
                </a:extLst>
              </a:tr>
              <a:tr h="2642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b="0" dirty="0">
                          <a:latin typeface="Century Gothic" panose="020B0502020202020204" pitchFamily="34" charset="0"/>
                        </a:rPr>
                        <a:t>Entrevues siège social</a:t>
                      </a:r>
                    </a:p>
                  </a:txBody>
                  <a:tcPr/>
                </a:tc>
                <a:tc>
                  <a:txBody>
                    <a:bodyPr/>
                    <a:lstStyle/>
                    <a:p>
                      <a:pPr algn="ctr"/>
                      <a:r>
                        <a:rPr lang="fr-CA" sz="1100" b="0" dirty="0">
                          <a:latin typeface="Century Gothic" panose="020B0502020202020204" pitchFamily="34" charset="0"/>
                        </a:rPr>
                        <a:t>1</a:t>
                      </a:r>
                    </a:p>
                  </a:txBody>
                  <a:tcPr/>
                </a:tc>
                <a:tc>
                  <a:txBody>
                    <a:bodyPr/>
                    <a:lstStyle/>
                    <a:p>
                      <a:pPr algn="ctr"/>
                      <a:r>
                        <a:rPr lang="fr-CA" sz="1100" b="0" dirty="0">
                          <a:latin typeface="Century Gothic" panose="020B0502020202020204" pitchFamily="34" charset="0"/>
                        </a:rPr>
                        <a:t>3</a:t>
                      </a:r>
                    </a:p>
                  </a:txBody>
                  <a:tcPr/>
                </a:tc>
                <a:tc>
                  <a:txBody>
                    <a:bodyPr/>
                    <a:lstStyle/>
                    <a:p>
                      <a:pPr algn="ctr"/>
                      <a:r>
                        <a:rPr lang="fr-CA" sz="1100" dirty="0">
                          <a:latin typeface="Century Gothic" panose="020B0502020202020204" pitchFamily="34" charset="0"/>
                        </a:rPr>
                        <a:t>2</a:t>
                      </a:r>
                    </a:p>
                  </a:txBody>
                  <a:tcPr/>
                </a:tc>
                <a:tc>
                  <a:txBody>
                    <a:bodyPr/>
                    <a:lstStyle/>
                    <a:p>
                      <a:pPr algn="ctr"/>
                      <a:r>
                        <a:rPr lang="fr-CA" sz="1100" dirty="0">
                          <a:latin typeface="Century Gothic" panose="020B0502020202020204" pitchFamily="34" charset="0"/>
                        </a:rPr>
                        <a:t>6</a:t>
                      </a:r>
                    </a:p>
                  </a:txBody>
                  <a:tcPr/>
                </a:tc>
                <a:extLst>
                  <a:ext uri="{0D108BD9-81ED-4DB2-BD59-A6C34878D82A}">
                    <a16:rowId xmlns:a16="http://schemas.microsoft.com/office/drawing/2014/main" xmlns="" val="3776617220"/>
                  </a:ext>
                </a:extLst>
              </a:tr>
              <a:tr h="2549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Entrevues magasin</a:t>
                      </a:r>
                    </a:p>
                  </a:txBody>
                  <a:tcPr/>
                </a:tc>
                <a:tc>
                  <a:txBody>
                    <a:bodyPr/>
                    <a:lstStyle/>
                    <a:p>
                      <a:pPr algn="ctr"/>
                      <a:r>
                        <a:rPr lang="fr-CA" sz="1100" dirty="0">
                          <a:latin typeface="Century Gothic" panose="020B0502020202020204" pitchFamily="34" charset="0"/>
                        </a:rPr>
                        <a:t>1</a:t>
                      </a:r>
                    </a:p>
                  </a:txBody>
                  <a:tcPr/>
                </a:tc>
                <a:tc>
                  <a:txBody>
                    <a:bodyPr/>
                    <a:lstStyle/>
                    <a:p>
                      <a:pPr algn="ctr"/>
                      <a:r>
                        <a:rPr lang="fr-CA" sz="1100" dirty="0">
                          <a:latin typeface="Century Gothic" panose="020B0502020202020204" pitchFamily="34" charset="0"/>
                        </a:rPr>
                        <a:t>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6</a:t>
                      </a:r>
                    </a:p>
                  </a:txBody>
                  <a:tcPr/>
                </a:tc>
                <a:extLst>
                  <a:ext uri="{0D108BD9-81ED-4DB2-BD59-A6C34878D82A}">
                    <a16:rowId xmlns:a16="http://schemas.microsoft.com/office/drawing/2014/main" xmlns="" val="1314087354"/>
                  </a:ext>
                </a:extLst>
              </a:tr>
              <a:tr h="2549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Chaînes interrogées</a:t>
                      </a:r>
                    </a:p>
                  </a:txBody>
                  <a:tcPr/>
                </a:tc>
                <a:tc>
                  <a:txBody>
                    <a:bodyPr/>
                    <a:lstStyle/>
                    <a:p>
                      <a:pPr algn="ctr"/>
                      <a:r>
                        <a:rPr lang="fr-CA" sz="1100" dirty="0">
                          <a:latin typeface="Century Gothic" panose="020B0502020202020204" pitchFamily="34" charset="0"/>
                        </a:rPr>
                        <a:t>1</a:t>
                      </a:r>
                    </a:p>
                  </a:txBody>
                  <a:tcPr/>
                </a:tc>
                <a:tc>
                  <a:txBody>
                    <a:bodyPr/>
                    <a:lstStyle/>
                    <a:p>
                      <a:pPr algn="ctr"/>
                      <a:r>
                        <a:rPr lang="fr-CA" sz="1100" dirty="0">
                          <a:latin typeface="Century Gothic" panose="020B0502020202020204" pitchFamily="34" charset="0"/>
                        </a:rPr>
                        <a:t>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1100" dirty="0">
                          <a:latin typeface="Century Gothic" panose="020B0502020202020204" pitchFamily="34" charset="0"/>
                        </a:rPr>
                        <a:t>8</a:t>
                      </a:r>
                    </a:p>
                  </a:txBody>
                  <a:tcPr/>
                </a:tc>
                <a:extLst>
                  <a:ext uri="{0D108BD9-81ED-4DB2-BD59-A6C34878D82A}">
                    <a16:rowId xmlns:a16="http://schemas.microsoft.com/office/drawing/2014/main" xmlns="" val="2893586890"/>
                  </a:ext>
                </a:extLst>
              </a:tr>
            </a:tbl>
          </a:graphicData>
        </a:graphic>
      </p:graphicFrame>
      <p:sp>
        <p:nvSpPr>
          <p:cNvPr id="3" name="Accolade fermante 2">
            <a:extLst>
              <a:ext uri="{FF2B5EF4-FFF2-40B4-BE49-F238E27FC236}">
                <a16:creationId xmlns:a16="http://schemas.microsoft.com/office/drawing/2014/main" xmlns="" id="{73806E75-A221-AD4C-A840-082D1723595B}"/>
              </a:ext>
            </a:extLst>
          </p:cNvPr>
          <p:cNvSpPr/>
          <p:nvPr/>
        </p:nvSpPr>
        <p:spPr>
          <a:xfrm>
            <a:off x="7403669" y="4717706"/>
            <a:ext cx="144016" cy="4320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1" name="ZoneTexte 10">
            <a:extLst>
              <a:ext uri="{FF2B5EF4-FFF2-40B4-BE49-F238E27FC236}">
                <a16:creationId xmlns:a16="http://schemas.microsoft.com/office/drawing/2014/main" xmlns="" id="{11FD0D73-E48D-624B-BCE0-904C296C42BA}"/>
              </a:ext>
            </a:extLst>
          </p:cNvPr>
          <p:cNvSpPr txBox="1"/>
          <p:nvPr/>
        </p:nvSpPr>
        <p:spPr>
          <a:xfrm>
            <a:off x="7524328" y="4789714"/>
            <a:ext cx="432048" cy="400110"/>
          </a:xfrm>
          <a:prstGeom prst="rect">
            <a:avLst/>
          </a:prstGeom>
          <a:noFill/>
        </p:spPr>
        <p:txBody>
          <a:bodyPr wrap="square" rtlCol="0">
            <a:spAutoFit/>
          </a:bodyPr>
          <a:lstStyle/>
          <a:p>
            <a:r>
              <a:rPr lang="fr-CA" sz="1000" b="1" dirty="0">
                <a:solidFill>
                  <a:schemeClr val="bg1"/>
                </a:solidFill>
                <a:latin typeface="Century Gothic" panose="020B0502020202020204" pitchFamily="34" charset="0"/>
              </a:rPr>
              <a:t>12	</a:t>
            </a:r>
          </a:p>
        </p:txBody>
      </p:sp>
      <p:sp>
        <p:nvSpPr>
          <p:cNvPr id="12" name="ZoneTexte 11">
            <a:extLst>
              <a:ext uri="{FF2B5EF4-FFF2-40B4-BE49-F238E27FC236}">
                <a16:creationId xmlns:a16="http://schemas.microsoft.com/office/drawing/2014/main" xmlns="" id="{CE9D15AB-9302-EE4F-89F8-955EF8F17E3C}"/>
              </a:ext>
            </a:extLst>
          </p:cNvPr>
          <p:cNvSpPr txBox="1"/>
          <p:nvPr/>
        </p:nvSpPr>
        <p:spPr>
          <a:xfrm>
            <a:off x="1475656" y="3224009"/>
            <a:ext cx="5184576"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Tableau 1- Répartition des entrevues complétées</a:t>
            </a:r>
          </a:p>
        </p:txBody>
      </p:sp>
      <p:sp>
        <p:nvSpPr>
          <p:cNvPr id="10" name="ZoneTexte 9">
            <a:extLst>
              <a:ext uri="{FF2B5EF4-FFF2-40B4-BE49-F238E27FC236}">
                <a16:creationId xmlns:a16="http://schemas.microsoft.com/office/drawing/2014/main" xmlns="" id="{9C82A6FA-078E-0A42-ABFD-77534885AA99}"/>
              </a:ext>
            </a:extLst>
          </p:cNvPr>
          <p:cNvSpPr txBox="1"/>
          <p:nvPr/>
        </p:nvSpPr>
        <p:spPr>
          <a:xfrm>
            <a:off x="467544" y="5570656"/>
            <a:ext cx="8352928" cy="738664"/>
          </a:xfrm>
          <a:prstGeom prst="rect">
            <a:avLst/>
          </a:prstGeom>
          <a:noFill/>
        </p:spPr>
        <p:txBody>
          <a:bodyPr wrap="square" rtlCol="0">
            <a:spAutoFit/>
          </a:bodyPr>
          <a:lstStyle/>
          <a:p>
            <a:pPr>
              <a:spcBef>
                <a:spcPts val="600"/>
              </a:spcBef>
            </a:pPr>
            <a:r>
              <a:rPr lang="fr-CA" sz="1400" dirty="0">
                <a:solidFill>
                  <a:schemeClr val="bg2"/>
                </a:solidFill>
                <a:latin typeface="Century Gothic" panose="020B0502020202020204" pitchFamily="34" charset="0"/>
              </a:rPr>
              <a:t>En complément, MARCON a eu un échange approfondi avec deux producteurs en serre qui ont témoigné de leur expérience à titre de fournisseurs de magasins à grandes surfaces. Un atelier de démarrage et un autre de dépôt du rapport ont eu lieu avec le client. </a:t>
            </a:r>
          </a:p>
        </p:txBody>
      </p:sp>
    </p:spTree>
    <p:extLst>
      <p:ext uri="{BB962C8B-B14F-4D97-AF65-F5344CB8AC3E}">
        <p14:creationId xmlns:p14="http://schemas.microsoft.com/office/powerpoint/2010/main" val="372185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5</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55776" y="142244"/>
            <a:ext cx="4630738"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Méthodologie </a:t>
            </a:r>
          </a:p>
        </p:txBody>
      </p:sp>
      <p:sp>
        <p:nvSpPr>
          <p:cNvPr id="6" name="ZoneTexte 5">
            <a:extLst>
              <a:ext uri="{FF2B5EF4-FFF2-40B4-BE49-F238E27FC236}">
                <a16:creationId xmlns:a16="http://schemas.microsoft.com/office/drawing/2014/main" xmlns="" id="{468CBC06-9222-A449-B5F8-A54CE60740E1}"/>
              </a:ext>
            </a:extLst>
          </p:cNvPr>
          <p:cNvSpPr txBox="1"/>
          <p:nvPr/>
        </p:nvSpPr>
        <p:spPr>
          <a:xfrm>
            <a:off x="408775" y="1556792"/>
            <a:ext cx="8339689" cy="2616101"/>
          </a:xfrm>
          <a:prstGeom prst="rect">
            <a:avLst/>
          </a:prstGeom>
          <a:noFill/>
        </p:spPr>
        <p:txBody>
          <a:bodyPr wrap="square" rtlCol="0">
            <a:spAutoFit/>
          </a:bodyPr>
          <a:lstStyle/>
          <a:p>
            <a:pPr>
              <a:spcBef>
                <a:spcPts val="600"/>
              </a:spcBef>
            </a:pPr>
            <a:r>
              <a:rPr lang="fr-CA" sz="1400" dirty="0">
                <a:solidFill>
                  <a:schemeClr val="bg2"/>
                </a:solidFill>
                <a:latin typeface="Century Gothic" panose="020B0502020202020204" pitchFamily="34" charset="0"/>
              </a:rPr>
              <a:t>Un courriel explicatif accompagné d’une lettre des PSQ confirmant le mandat a été envoyé aux acheteurs de végétaux d’une douzaine de sièges sociaux de détaillants à grande surface présents au Québec. On y précisait qu’en guise de remerciement à leur participation, on offrait de partager un document relatant les faits saillants de l’étude. </a:t>
            </a:r>
          </a:p>
          <a:p>
            <a:pPr>
              <a:spcBef>
                <a:spcPts val="600"/>
              </a:spcBef>
            </a:pPr>
            <a:r>
              <a:rPr lang="fr-CA" sz="1400" dirty="0">
                <a:solidFill>
                  <a:schemeClr val="bg2"/>
                </a:solidFill>
                <a:latin typeface="Century Gothic" panose="020B0502020202020204" pitchFamily="34" charset="0"/>
              </a:rPr>
              <a:t>Un suivi téléphonique a été effectué quelques jours plus tard. En complément, MARCON a ensuite contacté des directeurs de magasin afin de compléter des entrevues téléphoniques avec ces derniers. Les noms des bannières et des personnes interrogées sont gardés confidentiels, condition nécessaire pour être capable d’obtenir des réponses à nos questions.</a:t>
            </a:r>
          </a:p>
          <a:p>
            <a:pPr>
              <a:spcBef>
                <a:spcPts val="600"/>
              </a:spcBef>
            </a:pPr>
            <a:r>
              <a:rPr lang="fr-CA" sz="1400" dirty="0">
                <a:solidFill>
                  <a:schemeClr val="bg2"/>
                </a:solidFill>
                <a:latin typeface="Century Gothic" panose="020B0502020202020204" pitchFamily="34" charset="0"/>
              </a:rPr>
              <a:t>Certains responsables n’ont pas souhaité participer, sous prétexte qu’on ne veut surtout pas révéler des informations susceptibles d’aider un concurrent à flairer des opportunités qu’il n’aurait pas vu au préalable. </a:t>
            </a:r>
          </a:p>
        </p:txBody>
      </p:sp>
    </p:spTree>
    <p:extLst>
      <p:ext uri="{BB962C8B-B14F-4D97-AF65-F5344CB8AC3E}">
        <p14:creationId xmlns:p14="http://schemas.microsoft.com/office/powerpoint/2010/main" val="142380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442AD-AD2E-AD4A-B0B2-1C9406AAD1AE}" type="slidenum">
              <a:rPr lang="en-GB" sz="1100">
                <a:latin typeface="Century Gothic" charset="0"/>
              </a:rPr>
              <a:pPr eaLnBrk="1" hangingPunct="1"/>
              <a:t>6</a:t>
            </a:fld>
            <a:endParaRPr lang="en-GB" sz="1100">
              <a:latin typeface="Century Gothic" charset="0"/>
            </a:endParaRPr>
          </a:p>
        </p:txBody>
      </p:sp>
      <p:sp>
        <p:nvSpPr>
          <p:cNvPr id="13314" name="TextBox 4"/>
          <p:cNvSpPr txBox="1">
            <a:spLocks noChangeArrowheads="1"/>
          </p:cNvSpPr>
          <p:nvPr/>
        </p:nvSpPr>
        <p:spPr bwMode="auto">
          <a:xfrm>
            <a:off x="10160000"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CA" sz="1800"/>
          </a:p>
        </p:txBody>
      </p:sp>
      <p:sp>
        <p:nvSpPr>
          <p:cNvPr id="7" name="Rectangle 8"/>
          <p:cNvSpPr>
            <a:spLocks noGrp="1" noChangeArrowheads="1"/>
          </p:cNvSpPr>
          <p:nvPr>
            <p:ph type="title"/>
          </p:nvPr>
        </p:nvSpPr>
        <p:spPr bwMode="auto">
          <a:xfrm>
            <a:off x="2555776" y="142244"/>
            <a:ext cx="4630738" cy="1020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defRPr/>
            </a:pPr>
            <a:r>
              <a:rPr lang="fr-CA" sz="2600" dirty="0">
                <a:latin typeface="Century Gothic" charset="0"/>
                <a:cs typeface="ＭＳ Ｐゴシック" charset="0"/>
              </a:rPr>
              <a:t>Informations recueillies </a:t>
            </a:r>
            <a:br>
              <a:rPr lang="fr-CA" sz="2600" dirty="0">
                <a:latin typeface="Century Gothic" charset="0"/>
                <a:cs typeface="ＭＳ Ｐゴシック" charset="0"/>
              </a:rPr>
            </a:br>
            <a:r>
              <a:rPr lang="fr-CA" sz="2600" dirty="0">
                <a:latin typeface="Century Gothic" charset="0"/>
                <a:cs typeface="ＭＳ Ｐゴシック" charset="0"/>
              </a:rPr>
              <a:t>des producteurs en serre</a:t>
            </a:r>
          </a:p>
        </p:txBody>
      </p:sp>
      <p:sp>
        <p:nvSpPr>
          <p:cNvPr id="6" name="ZoneTexte 5">
            <a:extLst>
              <a:ext uri="{FF2B5EF4-FFF2-40B4-BE49-F238E27FC236}">
                <a16:creationId xmlns:a16="http://schemas.microsoft.com/office/drawing/2014/main" xmlns="" id="{468CBC06-9222-A449-B5F8-A54CE60740E1}"/>
              </a:ext>
            </a:extLst>
          </p:cNvPr>
          <p:cNvSpPr txBox="1"/>
          <p:nvPr/>
        </p:nvSpPr>
        <p:spPr>
          <a:xfrm>
            <a:off x="408775" y="1645344"/>
            <a:ext cx="8339689" cy="4231928"/>
          </a:xfrm>
          <a:prstGeom prst="rect">
            <a:avLst/>
          </a:prstGeom>
          <a:noFill/>
        </p:spPr>
        <p:txBody>
          <a:bodyPr wrap="square" rtlCol="0">
            <a:spAutoFit/>
          </a:bodyPr>
          <a:lstStyle/>
          <a:p>
            <a:pPr>
              <a:spcBef>
                <a:spcPts val="600"/>
              </a:spcBef>
            </a:pPr>
            <a:r>
              <a:rPr lang="fr-CA" sz="1400" dirty="0">
                <a:solidFill>
                  <a:schemeClr val="bg2"/>
                </a:solidFill>
                <a:latin typeface="Century Gothic" panose="020B0502020202020204" pitchFamily="34" charset="0"/>
              </a:rPr>
              <a:t>Les producteurs rencontrés ont surtout insisté sur les points suivants en lien avec la commercialisation de végétaux dans les magasins à grandes surfaces :</a:t>
            </a:r>
          </a:p>
          <a:p>
            <a:pPr>
              <a:spcBef>
                <a:spcPts val="1200"/>
              </a:spcBef>
            </a:pPr>
            <a:r>
              <a:rPr lang="fr-CA" sz="1400" b="1" i="1" dirty="0">
                <a:solidFill>
                  <a:schemeClr val="bg2"/>
                </a:solidFill>
                <a:latin typeface="Century Gothic" panose="020B0502020202020204" pitchFamily="34" charset="0"/>
              </a:rPr>
              <a:t>Difficulté des producteurs en serre du Québec à approvisionner les chaînes</a:t>
            </a:r>
          </a:p>
          <a:p>
            <a:pPr>
              <a:spcBef>
                <a:spcPts val="600"/>
              </a:spcBef>
            </a:pPr>
            <a:r>
              <a:rPr lang="fr-CA" sz="1400" dirty="0">
                <a:solidFill>
                  <a:schemeClr val="bg2"/>
                </a:solidFill>
                <a:latin typeface="Century Gothic" panose="020B0502020202020204" pitchFamily="34" charset="0"/>
              </a:rPr>
              <a:t>On compte peu de producteurs en serre au Québec qui disposent des volumes suffisants pour approvisionner les chaînes pour l’ensemble de la province (environ 5), comparativement à l’Ontario (environ 20). De plus, plusieurs producteurs au Québec auraient de la difficulté avec la logistique de transport nécessaire pour répondre aux exigences des chaînes. </a:t>
            </a:r>
          </a:p>
          <a:p>
            <a:pPr>
              <a:spcBef>
                <a:spcPts val="1200"/>
              </a:spcBef>
            </a:pPr>
            <a:r>
              <a:rPr lang="fr-CA" sz="1400" b="1" i="1" dirty="0">
                <a:solidFill>
                  <a:schemeClr val="bg2"/>
                </a:solidFill>
                <a:latin typeface="Century Gothic" panose="020B0502020202020204" pitchFamily="34" charset="0"/>
              </a:rPr>
              <a:t>Qualité des végétaux cultivés au Québec moins constante que ceux de l’Ontario </a:t>
            </a:r>
          </a:p>
          <a:p>
            <a:pPr>
              <a:spcBef>
                <a:spcPts val="600"/>
              </a:spcBef>
            </a:pPr>
            <a:r>
              <a:rPr lang="fr-CA" sz="1400" dirty="0">
                <a:solidFill>
                  <a:schemeClr val="bg2"/>
                </a:solidFill>
                <a:latin typeface="Century Gothic" panose="020B0502020202020204" pitchFamily="34" charset="0"/>
              </a:rPr>
              <a:t>Les capacités de production plus importantes en Ontario avantagent la qualité du produit cultivé dans cette province, alors que le Québec est défavorisé par un plus grand nombre de petites entreprises, donc plus de variabilité.</a:t>
            </a:r>
          </a:p>
          <a:p>
            <a:pPr>
              <a:spcBef>
                <a:spcPts val="1200"/>
              </a:spcBef>
            </a:pPr>
            <a:r>
              <a:rPr lang="fr-CA" sz="1400" b="1" i="1" dirty="0">
                <a:solidFill>
                  <a:schemeClr val="bg2"/>
                </a:solidFill>
                <a:latin typeface="Century Gothic" panose="020B0502020202020204" pitchFamily="34" charset="0"/>
              </a:rPr>
              <a:t>Tendances de vente par catégorie de végétaux </a:t>
            </a:r>
          </a:p>
          <a:p>
            <a:pPr>
              <a:spcBef>
                <a:spcPts val="600"/>
              </a:spcBef>
            </a:pPr>
            <a:r>
              <a:rPr lang="fr-CA" sz="1400" dirty="0">
                <a:solidFill>
                  <a:schemeClr val="bg2"/>
                </a:solidFill>
                <a:latin typeface="Century Gothic" panose="020B0502020202020204" pitchFamily="34" charset="0"/>
              </a:rPr>
              <a:t>On pressent que les ventes d’annuelles à replanter (ex: caissettes) sont en diminution dans les chaines au Québec, et celles de plants de légumes sont en forte augmentation. Le Québec serait d’ailleurs largement en avance sur l’Ontario dans le développement du segment des plants de légumes.</a:t>
            </a:r>
          </a:p>
        </p:txBody>
      </p:sp>
    </p:spTree>
    <p:extLst>
      <p:ext uri="{BB962C8B-B14F-4D97-AF65-F5344CB8AC3E}">
        <p14:creationId xmlns:p14="http://schemas.microsoft.com/office/powerpoint/2010/main" val="65036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noChangeArrowheads="1"/>
          </p:cNvSpPr>
          <p:nvPr>
            <p:ph type="title"/>
          </p:nvPr>
        </p:nvSpPr>
        <p:spPr bwMode="auto">
          <a:xfrm>
            <a:off x="1115616" y="2636912"/>
            <a:ext cx="6984776" cy="1020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lgn="ctr" eaLnBrk="1" hangingPunct="1">
              <a:defRPr/>
            </a:pPr>
            <a:r>
              <a:rPr lang="fr-CA" dirty="0">
                <a:latin typeface="Century Gothic" charset="0"/>
                <a:cs typeface="ＭＳ Ｐゴシック" charset="0"/>
              </a:rPr>
              <a:t>Résultats des entrevues</a:t>
            </a:r>
          </a:p>
        </p:txBody>
      </p:sp>
      <p:sp>
        <p:nvSpPr>
          <p:cNvPr id="3174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6A5B5-C88C-4548-9953-C79028C21C0B}" type="slidenum">
              <a:rPr lang="en-GB" sz="1100">
                <a:solidFill>
                  <a:schemeClr val="bg1"/>
                </a:solidFill>
                <a:latin typeface="Century Gothic" charset="0"/>
              </a:rPr>
              <a:pPr eaLnBrk="1" hangingPunct="1"/>
              <a:t>7</a:t>
            </a:fld>
            <a:endParaRPr lang="en-GB" sz="1100">
              <a:solidFill>
                <a:schemeClr val="bg1"/>
              </a:solidFill>
              <a:latin typeface="Century Gothic" charset="0"/>
            </a:endParaRPr>
          </a:p>
        </p:txBody>
      </p:sp>
      <p:sp>
        <p:nvSpPr>
          <p:cNvPr id="31747" name="Slide Number Placeholder 3"/>
          <p:cNvSpPr txBox="1">
            <a:spLocks/>
          </p:cNvSpPr>
          <p:nvPr/>
        </p:nvSpPr>
        <p:spPr bwMode="auto">
          <a:xfrm>
            <a:off x="4356100" y="6448425"/>
            <a:ext cx="403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B46F1403-CED6-1949-8234-5D8297CE01E3}" type="slidenum">
              <a:rPr lang="en-GB" sz="1100">
                <a:latin typeface="Century Gothic" charset="0"/>
              </a:rPr>
              <a:pPr algn="ctr" eaLnBrk="1" hangingPunct="1"/>
              <a:t>7</a:t>
            </a:fld>
            <a:endParaRPr lang="en-GB" sz="1100">
              <a:latin typeface="Century Gothic"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301" y="159779"/>
            <a:ext cx="5958139" cy="1020763"/>
          </a:xfrm>
        </p:spPr>
        <p:txBody>
          <a:bodyPr/>
          <a:lstStyle/>
          <a:p>
            <a:pPr>
              <a:defRPr/>
            </a:pPr>
            <a:r>
              <a:rPr lang="fr-CA" sz="2600" dirty="0">
                <a:solidFill>
                  <a:schemeClr val="bg2"/>
                </a:solidFill>
                <a:latin typeface="Century Gothic" panose="020B0502020202020204" pitchFamily="34" charset="0"/>
              </a:rPr>
              <a:t>Les magasins à grandes surfaces et estimation des ventes de végétaux</a:t>
            </a:r>
            <a:endParaRPr lang="fr-CA" sz="2600" dirty="0">
              <a:solidFill>
                <a:schemeClr val="bg2"/>
              </a:solidFill>
              <a:highlight>
                <a:srgbClr val="FFFF00"/>
              </a:highlight>
            </a:endParaRPr>
          </a:p>
        </p:txBody>
      </p:sp>
      <p:sp>
        <p:nvSpPr>
          <p:cNvPr id="60418" name="Content Placeholder 2"/>
          <p:cNvSpPr>
            <a:spLocks noGrp="1"/>
          </p:cNvSpPr>
          <p:nvPr>
            <p:ph idx="1"/>
          </p:nvPr>
        </p:nvSpPr>
        <p:spPr bwMode="auto">
          <a:xfrm>
            <a:off x="539552" y="1340768"/>
            <a:ext cx="7992888" cy="1132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Bef>
                <a:spcPts val="1200"/>
              </a:spcBef>
              <a:buNone/>
            </a:pPr>
            <a:r>
              <a:rPr lang="fr-CA" sz="1400" dirty="0">
                <a:solidFill>
                  <a:schemeClr val="bg2"/>
                </a:solidFill>
                <a:latin typeface="Century Gothic" panose="020B0502020202020204" pitchFamily="34" charset="0"/>
              </a:rPr>
              <a:t>Les 13 chaînes (généralistes, quincailleries, alimentaires) au Québec comptent un total de 1532 points de vente. Le tableau suivant permet de distinguer la répartition par détaillant, en plus de fournir un ordre de grandeur des ventes des végétaux qui totaliserait un potentiel de vente annuel approximatif de 120M$.  </a:t>
            </a:r>
          </a:p>
        </p:txBody>
      </p:sp>
      <p:sp>
        <p:nvSpPr>
          <p:cNvPr id="604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FB57B5-3BFA-C44A-BE9D-40DC219E3FFC}" type="slidenum">
              <a:rPr lang="en-GB" sz="1100">
                <a:latin typeface="Century Gothic" charset="0"/>
              </a:rPr>
              <a:pPr eaLnBrk="1" hangingPunct="1"/>
              <a:t>8</a:t>
            </a:fld>
            <a:endParaRPr lang="en-GB" sz="1100">
              <a:latin typeface="Century Gothic" charset="0"/>
            </a:endParaRPr>
          </a:p>
        </p:txBody>
      </p:sp>
      <p:sp>
        <p:nvSpPr>
          <p:cNvPr id="6" name="ZoneTexte 5">
            <a:extLst>
              <a:ext uri="{FF2B5EF4-FFF2-40B4-BE49-F238E27FC236}">
                <a16:creationId xmlns:a16="http://schemas.microsoft.com/office/drawing/2014/main" xmlns="" id="{4575F0DA-EDA0-7C47-84AC-6F1A49F6EBE1}"/>
              </a:ext>
            </a:extLst>
          </p:cNvPr>
          <p:cNvSpPr txBox="1"/>
          <p:nvPr/>
        </p:nvSpPr>
        <p:spPr>
          <a:xfrm>
            <a:off x="539552" y="2276872"/>
            <a:ext cx="5256584" cy="276999"/>
          </a:xfrm>
          <a:prstGeom prst="rect">
            <a:avLst/>
          </a:prstGeom>
          <a:noFill/>
        </p:spPr>
        <p:txBody>
          <a:bodyPr wrap="square" rtlCol="0">
            <a:spAutoFit/>
          </a:bodyPr>
          <a:lstStyle/>
          <a:p>
            <a:r>
              <a:rPr lang="fr-CA" sz="1200" i="1" dirty="0">
                <a:solidFill>
                  <a:schemeClr val="bg2"/>
                </a:solidFill>
                <a:latin typeface="Century Gothic" panose="020B0502020202020204" pitchFamily="34" charset="0"/>
              </a:rPr>
              <a:t>Tableau 2- Portrait des magasins à grandes surfaces au Québec</a:t>
            </a:r>
          </a:p>
        </p:txBody>
      </p:sp>
      <p:graphicFrame>
        <p:nvGraphicFramePr>
          <p:cNvPr id="5" name="Tableau 4">
            <a:extLst>
              <a:ext uri="{FF2B5EF4-FFF2-40B4-BE49-F238E27FC236}">
                <a16:creationId xmlns:a16="http://schemas.microsoft.com/office/drawing/2014/main" xmlns="" id="{33D49475-B920-C448-9206-CB06A7FC25ED}"/>
              </a:ext>
            </a:extLst>
          </p:cNvPr>
          <p:cNvGraphicFramePr>
            <a:graphicFrameLocks noGrp="1"/>
          </p:cNvGraphicFramePr>
          <p:nvPr>
            <p:extLst>
              <p:ext uri="{D42A27DB-BD31-4B8C-83A1-F6EECF244321}">
                <p14:modId xmlns:p14="http://schemas.microsoft.com/office/powerpoint/2010/main" val="2018467983"/>
              </p:ext>
            </p:extLst>
          </p:nvPr>
        </p:nvGraphicFramePr>
        <p:xfrm>
          <a:off x="611560" y="2492896"/>
          <a:ext cx="7920882" cy="2369934"/>
        </p:xfrm>
        <a:graphic>
          <a:graphicData uri="http://schemas.openxmlformats.org/drawingml/2006/table">
            <a:tbl>
              <a:tblPr firstRow="1" bandRow="1">
                <a:tableStyleId>{5C22544A-7EE6-4342-B048-85BDC9FD1C3A}</a:tableStyleId>
              </a:tblPr>
              <a:tblGrid>
                <a:gridCol w="2640294">
                  <a:extLst>
                    <a:ext uri="{9D8B030D-6E8A-4147-A177-3AD203B41FA5}">
                      <a16:colId xmlns:a16="http://schemas.microsoft.com/office/drawing/2014/main" xmlns="" val="1076674947"/>
                    </a:ext>
                  </a:extLst>
                </a:gridCol>
                <a:gridCol w="2640294">
                  <a:extLst>
                    <a:ext uri="{9D8B030D-6E8A-4147-A177-3AD203B41FA5}">
                      <a16:colId xmlns:a16="http://schemas.microsoft.com/office/drawing/2014/main" xmlns="" val="2808914973"/>
                    </a:ext>
                  </a:extLst>
                </a:gridCol>
                <a:gridCol w="2640294">
                  <a:extLst>
                    <a:ext uri="{9D8B030D-6E8A-4147-A177-3AD203B41FA5}">
                      <a16:colId xmlns:a16="http://schemas.microsoft.com/office/drawing/2014/main" xmlns="" val="3906536734"/>
                    </a:ext>
                  </a:extLst>
                </a:gridCol>
              </a:tblGrid>
              <a:tr h="377559">
                <a:tc>
                  <a:txBody>
                    <a:bodyPr/>
                    <a:lstStyle/>
                    <a:p>
                      <a:pPr algn="ctr"/>
                      <a:r>
                        <a:rPr lang="fr-CA" sz="1050" dirty="0">
                          <a:latin typeface="Century Gothic" panose="020B0502020202020204" pitchFamily="34" charset="0"/>
                        </a:rPr>
                        <a:t>Généralistes</a:t>
                      </a:r>
                    </a:p>
                  </a:txBody>
                  <a:tcPr/>
                </a:tc>
                <a:tc>
                  <a:txBody>
                    <a:bodyPr/>
                    <a:lstStyle/>
                    <a:p>
                      <a:pPr algn="ctr"/>
                      <a:r>
                        <a:rPr lang="fr-CA" sz="1050" dirty="0">
                          <a:latin typeface="Century Gothic" panose="020B0502020202020204" pitchFamily="34" charset="0"/>
                        </a:rPr>
                        <a:t>Quincailleries</a:t>
                      </a:r>
                    </a:p>
                  </a:txBody>
                  <a:tcPr/>
                </a:tc>
                <a:tc>
                  <a:txBody>
                    <a:bodyPr/>
                    <a:lstStyle/>
                    <a:p>
                      <a:pPr algn="ctr"/>
                      <a:r>
                        <a:rPr lang="fr-CA" sz="1050" dirty="0">
                          <a:latin typeface="Century Gothic" panose="020B0502020202020204" pitchFamily="34" charset="0"/>
                        </a:rPr>
                        <a:t>Détaillants alimentaires</a:t>
                      </a:r>
                    </a:p>
                  </a:txBody>
                  <a:tcPr/>
                </a:tc>
                <a:extLst>
                  <a:ext uri="{0D108BD9-81ED-4DB2-BD59-A6C34878D82A}">
                    <a16:rowId xmlns:a16="http://schemas.microsoft.com/office/drawing/2014/main" xmlns="" val="705843647"/>
                  </a:ext>
                </a:extLst>
              </a:tr>
              <a:tr h="289887">
                <a:tc>
                  <a:txBody>
                    <a:bodyPr/>
                    <a:lstStyle/>
                    <a:p>
                      <a:r>
                        <a:rPr lang="fr-CA" sz="1050" b="1" dirty="0">
                          <a:latin typeface="Century Gothic" panose="020B0502020202020204" pitchFamily="34" charset="0"/>
                        </a:rPr>
                        <a:t>Canadian Tire </a:t>
                      </a:r>
                      <a:r>
                        <a:rPr lang="fr-CA" sz="1050" dirty="0">
                          <a:latin typeface="Century Gothic" panose="020B0502020202020204" pitchFamily="34" charset="0"/>
                        </a:rPr>
                        <a:t>(100 magasins)</a:t>
                      </a:r>
                    </a:p>
                  </a:txBody>
                  <a:tcPr/>
                </a:tc>
                <a:tc>
                  <a:txBody>
                    <a:bodyPr/>
                    <a:lstStyle/>
                    <a:p>
                      <a:r>
                        <a:rPr lang="fr-CA" sz="1050" b="1" dirty="0">
                          <a:latin typeface="Century Gothic" panose="020B0502020202020204" pitchFamily="34" charset="0"/>
                        </a:rPr>
                        <a:t>Groupe BMR </a:t>
                      </a:r>
                      <a:r>
                        <a:rPr lang="fr-CA" sz="1050" dirty="0">
                          <a:latin typeface="Century Gothic" panose="020B0502020202020204" pitchFamily="34" charset="0"/>
                        </a:rPr>
                        <a:t>(284 magasins)</a:t>
                      </a:r>
                    </a:p>
                  </a:txBody>
                  <a:tcPr/>
                </a:tc>
                <a:tc>
                  <a:txBody>
                    <a:bodyPr/>
                    <a:lstStyle/>
                    <a:p>
                      <a:r>
                        <a:rPr lang="fr-CA" sz="1050" b="1" dirty="0">
                          <a:latin typeface="Century Gothic" panose="020B0502020202020204" pitchFamily="34" charset="0"/>
                        </a:rPr>
                        <a:t>IGA (</a:t>
                      </a:r>
                      <a:r>
                        <a:rPr lang="fr-CA" sz="1050" b="1" dirty="0" err="1">
                          <a:latin typeface="Century Gothic" panose="020B0502020202020204" pitchFamily="34" charset="0"/>
                        </a:rPr>
                        <a:t>Sobeys</a:t>
                      </a:r>
                      <a:r>
                        <a:rPr lang="fr-CA" sz="1050" b="1" dirty="0">
                          <a:latin typeface="Century Gothic" panose="020B0502020202020204" pitchFamily="34" charset="0"/>
                        </a:rPr>
                        <a:t> Québec) </a:t>
                      </a:r>
                      <a:r>
                        <a:rPr lang="fr-CA" sz="1050" dirty="0">
                          <a:latin typeface="Century Gothic" panose="020B0502020202020204" pitchFamily="34" charset="0"/>
                        </a:rPr>
                        <a:t>(473 magasins)</a:t>
                      </a:r>
                    </a:p>
                  </a:txBody>
                  <a:tcPr/>
                </a:tc>
                <a:extLst>
                  <a:ext uri="{0D108BD9-81ED-4DB2-BD59-A6C34878D82A}">
                    <a16:rowId xmlns:a16="http://schemas.microsoft.com/office/drawing/2014/main" xmlns="" val="626948917"/>
                  </a:ext>
                </a:extLst>
              </a:tr>
              <a:tr h="274806">
                <a:tc>
                  <a:txBody>
                    <a:bodyPr/>
                    <a:lstStyle/>
                    <a:p>
                      <a:r>
                        <a:rPr lang="fr-CA" sz="1050" b="1" dirty="0" err="1">
                          <a:latin typeface="Century Gothic" panose="020B0502020202020204" pitchFamily="34" charset="0"/>
                        </a:rPr>
                        <a:t>Walmart</a:t>
                      </a:r>
                      <a:r>
                        <a:rPr lang="fr-CA" sz="1050" dirty="0">
                          <a:latin typeface="Century Gothic" panose="020B0502020202020204" pitchFamily="34" charset="0"/>
                        </a:rPr>
                        <a:t> (59 magasins)</a:t>
                      </a:r>
                    </a:p>
                  </a:txBody>
                  <a:tcPr/>
                </a:tc>
                <a:tc>
                  <a:txBody>
                    <a:bodyPr/>
                    <a:lstStyle/>
                    <a:p>
                      <a:r>
                        <a:rPr lang="fr-CA" sz="1050" b="1" dirty="0">
                          <a:latin typeface="Century Gothic" panose="020B0502020202020204" pitchFamily="34" charset="0"/>
                        </a:rPr>
                        <a:t>RONA (</a:t>
                      </a:r>
                      <a:r>
                        <a:rPr lang="fr-CA" sz="1050" b="1" dirty="0" err="1">
                          <a:latin typeface="Century Gothic" panose="020B0502020202020204" pitchFamily="34" charset="0"/>
                        </a:rPr>
                        <a:t>Lowe’s</a:t>
                      </a:r>
                      <a:r>
                        <a:rPr lang="fr-CA" sz="1050" b="1" dirty="0">
                          <a:latin typeface="Century Gothic" panose="020B0502020202020204" pitchFamily="34" charset="0"/>
                        </a:rPr>
                        <a:t>)</a:t>
                      </a:r>
                      <a:r>
                        <a:rPr lang="fr-CA" sz="1050" dirty="0">
                          <a:latin typeface="Century Gothic" panose="020B0502020202020204" pitchFamily="34" charset="0"/>
                        </a:rPr>
                        <a:t> (250 magasins)</a:t>
                      </a:r>
                    </a:p>
                  </a:txBody>
                  <a:tcPr/>
                </a:tc>
                <a:tc>
                  <a:txBody>
                    <a:bodyPr/>
                    <a:lstStyle/>
                    <a:p>
                      <a:r>
                        <a:rPr lang="fr-CA" sz="1050" b="1" dirty="0">
                          <a:latin typeface="Century Gothic" panose="020B0502020202020204" pitchFamily="34" charset="0"/>
                        </a:rPr>
                        <a:t>METRO</a:t>
                      </a:r>
                      <a:r>
                        <a:rPr lang="fr-CA" sz="1050" dirty="0">
                          <a:latin typeface="Century Gothic" panose="020B0502020202020204" pitchFamily="34" charset="0"/>
                        </a:rPr>
                        <a:t> (805 magasins)</a:t>
                      </a:r>
                    </a:p>
                  </a:txBody>
                  <a:tcPr/>
                </a:tc>
                <a:extLst>
                  <a:ext uri="{0D108BD9-81ED-4DB2-BD59-A6C34878D82A}">
                    <a16:rowId xmlns:a16="http://schemas.microsoft.com/office/drawing/2014/main" xmlns="" val="746677027"/>
                  </a:ext>
                </a:extLst>
              </a:tr>
              <a:tr h="306263">
                <a:tc>
                  <a:txBody>
                    <a:bodyPr/>
                    <a:lstStyle/>
                    <a:p>
                      <a:r>
                        <a:rPr lang="fr-CA" sz="1050" b="1" dirty="0">
                          <a:latin typeface="Century Gothic" panose="020B0502020202020204" pitchFamily="34" charset="0"/>
                        </a:rPr>
                        <a:t>Costco</a:t>
                      </a:r>
                      <a:r>
                        <a:rPr lang="fr-CA" sz="1050" dirty="0">
                          <a:latin typeface="Century Gothic" panose="020B0502020202020204" pitchFamily="34" charset="0"/>
                        </a:rPr>
                        <a:t> (21 magasins)</a:t>
                      </a:r>
                    </a:p>
                  </a:txBody>
                  <a:tcPr/>
                </a:tc>
                <a:tc>
                  <a:txBody>
                    <a:bodyPr/>
                    <a:lstStyle/>
                    <a:p>
                      <a:r>
                        <a:rPr lang="fr-CA" sz="1050" b="1" dirty="0">
                          <a:latin typeface="Century Gothic" panose="020B0502020202020204" pitchFamily="34" charset="0"/>
                        </a:rPr>
                        <a:t>Home Hardware </a:t>
                      </a:r>
                      <a:r>
                        <a:rPr lang="fr-CA" sz="1050" dirty="0">
                          <a:latin typeface="Century Gothic" panose="020B0502020202020204" pitchFamily="34" charset="0"/>
                        </a:rPr>
                        <a:t>(133 magasins)</a:t>
                      </a:r>
                    </a:p>
                  </a:txBody>
                  <a:tcPr/>
                </a:tc>
                <a:tc>
                  <a:txBody>
                    <a:bodyPr/>
                    <a:lstStyle/>
                    <a:p>
                      <a:r>
                        <a:rPr lang="fr-CA" sz="1050" b="1" dirty="0" err="1">
                          <a:latin typeface="Century Gothic" panose="020B0502020202020204" pitchFamily="34" charset="0"/>
                        </a:rPr>
                        <a:t>Provigo</a:t>
                      </a:r>
                      <a:r>
                        <a:rPr lang="fr-CA" sz="1050" b="1" dirty="0">
                          <a:latin typeface="Century Gothic" panose="020B0502020202020204" pitchFamily="34" charset="0"/>
                        </a:rPr>
                        <a:t> (</a:t>
                      </a:r>
                      <a:r>
                        <a:rPr lang="fr-CA" sz="1050" b="1" dirty="0" err="1">
                          <a:latin typeface="Century Gothic" panose="020B0502020202020204" pitchFamily="34" charset="0"/>
                        </a:rPr>
                        <a:t>Loblaw</a:t>
                      </a:r>
                      <a:r>
                        <a:rPr lang="fr-CA" sz="1050" b="1" dirty="0">
                          <a:latin typeface="Century Gothic" panose="020B0502020202020204" pitchFamily="34" charset="0"/>
                        </a:rPr>
                        <a:t>) </a:t>
                      </a:r>
                      <a:r>
                        <a:rPr lang="fr-CA" sz="1050" dirty="0">
                          <a:latin typeface="Century Gothic" panose="020B0502020202020204" pitchFamily="34" charset="0"/>
                        </a:rPr>
                        <a:t>(324 magasins)</a:t>
                      </a:r>
                    </a:p>
                  </a:txBody>
                  <a:tcPr/>
                </a:tc>
                <a:extLst>
                  <a:ext uri="{0D108BD9-81ED-4DB2-BD59-A6C34878D82A}">
                    <a16:rowId xmlns:a16="http://schemas.microsoft.com/office/drawing/2014/main" xmlns="" val="638868590"/>
                  </a:ext>
                </a:extLst>
              </a:tr>
              <a:tr h="291182">
                <a:tc>
                  <a:txBody>
                    <a:bodyPr/>
                    <a:lstStyle/>
                    <a:p>
                      <a:endParaRPr lang="fr-CA" sz="1050" dirty="0">
                        <a:latin typeface="Century Gothic" panose="020B0502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1" dirty="0">
                          <a:latin typeface="Century Gothic" panose="020B0502020202020204" pitchFamily="34" charset="0"/>
                        </a:rPr>
                        <a:t>CANAC</a:t>
                      </a:r>
                      <a:r>
                        <a:rPr lang="fr-CA" sz="1050" dirty="0">
                          <a:latin typeface="Century Gothic" panose="020B0502020202020204" pitchFamily="34" charset="0"/>
                        </a:rPr>
                        <a:t> (28 magasins)</a:t>
                      </a:r>
                    </a:p>
                  </a:txBody>
                  <a:tcPr/>
                </a:tc>
                <a:tc>
                  <a:txBody>
                    <a:bodyPr/>
                    <a:lstStyle/>
                    <a:p>
                      <a:endParaRPr lang="fr-CA" sz="1050" dirty="0">
                        <a:latin typeface="Century Gothic" panose="020B0502020202020204" pitchFamily="34" charset="0"/>
                      </a:endParaRPr>
                    </a:p>
                  </a:txBody>
                  <a:tcPr/>
                </a:tc>
                <a:extLst>
                  <a:ext uri="{0D108BD9-81ED-4DB2-BD59-A6C34878D82A}">
                    <a16:rowId xmlns:a16="http://schemas.microsoft.com/office/drawing/2014/main" xmlns="" val="257293464"/>
                  </a:ext>
                </a:extLst>
              </a:tr>
              <a:tr h="327317">
                <a:tc>
                  <a:txBody>
                    <a:bodyPr/>
                    <a:lstStyle/>
                    <a:p>
                      <a:endParaRPr lang="fr-CA" sz="1050">
                        <a:latin typeface="Century Gothic" panose="020B0502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050" b="1" dirty="0">
                          <a:latin typeface="Century Gothic" panose="020B0502020202020204" pitchFamily="34" charset="0"/>
                        </a:rPr>
                        <a:t>Home </a:t>
                      </a:r>
                      <a:r>
                        <a:rPr lang="fr-CA" sz="1050" b="1" dirty="0" err="1">
                          <a:latin typeface="Century Gothic" panose="020B0502020202020204" pitchFamily="34" charset="0"/>
                        </a:rPr>
                        <a:t>Depot</a:t>
                      </a:r>
                      <a:r>
                        <a:rPr lang="fr-CA" sz="1050" b="1" dirty="0">
                          <a:latin typeface="Century Gothic" panose="020B0502020202020204" pitchFamily="34" charset="0"/>
                        </a:rPr>
                        <a:t> </a:t>
                      </a:r>
                      <a:r>
                        <a:rPr lang="fr-CA" sz="1050" dirty="0">
                          <a:latin typeface="Century Gothic" panose="020B0502020202020204" pitchFamily="34" charset="0"/>
                        </a:rPr>
                        <a:t>(22 magasins)</a:t>
                      </a:r>
                    </a:p>
                  </a:txBody>
                  <a:tcPr/>
                </a:tc>
                <a:tc>
                  <a:txBody>
                    <a:bodyPr/>
                    <a:lstStyle/>
                    <a:p>
                      <a:endParaRPr lang="fr-CA" sz="1050" dirty="0">
                        <a:latin typeface="Century Gothic" panose="020B0502020202020204" pitchFamily="34" charset="0"/>
                      </a:endParaRPr>
                    </a:p>
                  </a:txBody>
                  <a:tcPr/>
                </a:tc>
                <a:extLst>
                  <a:ext uri="{0D108BD9-81ED-4DB2-BD59-A6C34878D82A}">
                    <a16:rowId xmlns:a16="http://schemas.microsoft.com/office/drawing/2014/main" xmlns="" val="80171552"/>
                  </a:ext>
                </a:extLst>
              </a:tr>
              <a:tr h="142517">
                <a:tc>
                  <a:txBody>
                    <a:bodyPr/>
                    <a:lstStyle/>
                    <a:p>
                      <a:endParaRPr lang="fr-CA" sz="1050" dirty="0">
                        <a:latin typeface="Century Gothic" panose="020B0502020202020204" pitchFamily="34" charset="0"/>
                      </a:endParaRPr>
                    </a:p>
                  </a:txBody>
                  <a:tcPr/>
                </a:tc>
                <a:tc>
                  <a:txBody>
                    <a:bodyPr/>
                    <a:lstStyle/>
                    <a:p>
                      <a:r>
                        <a:rPr lang="fr-CA" sz="1050" b="1" dirty="0">
                          <a:latin typeface="Century Gothic" panose="020B0502020202020204" pitchFamily="34" charset="0"/>
                        </a:rPr>
                        <a:t>Patrick Morin </a:t>
                      </a:r>
                      <a:r>
                        <a:rPr lang="fr-CA" sz="1050" dirty="0">
                          <a:latin typeface="Century Gothic" panose="020B0502020202020204" pitchFamily="34" charset="0"/>
                        </a:rPr>
                        <a:t>(21 magasins)</a:t>
                      </a:r>
                    </a:p>
                  </a:txBody>
                  <a:tcPr/>
                </a:tc>
                <a:tc>
                  <a:txBody>
                    <a:bodyPr/>
                    <a:lstStyle/>
                    <a:p>
                      <a:endParaRPr lang="fr-CA" sz="1050" dirty="0">
                        <a:latin typeface="Century Gothic" panose="020B0502020202020204" pitchFamily="34" charset="0"/>
                      </a:endParaRPr>
                    </a:p>
                  </a:txBody>
                  <a:tcPr/>
                </a:tc>
                <a:extLst>
                  <a:ext uri="{0D108BD9-81ED-4DB2-BD59-A6C34878D82A}">
                    <a16:rowId xmlns:a16="http://schemas.microsoft.com/office/drawing/2014/main" xmlns="" val="1816704743"/>
                  </a:ext>
                </a:extLst>
              </a:tr>
              <a:tr h="142517">
                <a:tc>
                  <a:txBody>
                    <a:bodyPr/>
                    <a:lstStyle/>
                    <a:p>
                      <a:endParaRPr lang="fr-CA" sz="1050" dirty="0">
                        <a:latin typeface="Century Gothic" panose="020B0502020202020204" pitchFamily="34" charset="0"/>
                      </a:endParaRPr>
                    </a:p>
                  </a:txBody>
                  <a:tcPr/>
                </a:tc>
                <a:tc>
                  <a:txBody>
                    <a:bodyPr/>
                    <a:lstStyle/>
                    <a:p>
                      <a:r>
                        <a:rPr lang="fr-CA" sz="1050" b="1" dirty="0" err="1">
                          <a:latin typeface="Century Gothic" panose="020B0502020202020204" pitchFamily="34" charset="0"/>
                        </a:rPr>
                        <a:t>Laferté</a:t>
                      </a:r>
                      <a:r>
                        <a:rPr lang="fr-CA" sz="1050" dirty="0">
                          <a:latin typeface="Century Gothic" panose="020B0502020202020204" pitchFamily="34" charset="0"/>
                        </a:rPr>
                        <a:t> (4 magasins)</a:t>
                      </a:r>
                    </a:p>
                  </a:txBody>
                  <a:tcPr/>
                </a:tc>
                <a:tc>
                  <a:txBody>
                    <a:bodyPr/>
                    <a:lstStyle/>
                    <a:p>
                      <a:endParaRPr lang="fr-CA" sz="1050" dirty="0">
                        <a:latin typeface="Century Gothic" panose="020B0502020202020204" pitchFamily="34" charset="0"/>
                      </a:endParaRPr>
                    </a:p>
                  </a:txBody>
                  <a:tcPr/>
                </a:tc>
                <a:extLst>
                  <a:ext uri="{0D108BD9-81ED-4DB2-BD59-A6C34878D82A}">
                    <a16:rowId xmlns:a16="http://schemas.microsoft.com/office/drawing/2014/main" xmlns="" val="684686794"/>
                  </a:ext>
                </a:extLst>
              </a:tr>
            </a:tbl>
          </a:graphicData>
        </a:graphic>
      </p:graphicFrame>
      <p:sp>
        <p:nvSpPr>
          <p:cNvPr id="10" name="ZoneTexte 9">
            <a:extLst>
              <a:ext uri="{FF2B5EF4-FFF2-40B4-BE49-F238E27FC236}">
                <a16:creationId xmlns:a16="http://schemas.microsoft.com/office/drawing/2014/main" xmlns="" id="{8438DF28-9D60-8F43-A999-C8642B0315D9}"/>
              </a:ext>
            </a:extLst>
          </p:cNvPr>
          <p:cNvSpPr txBox="1"/>
          <p:nvPr/>
        </p:nvSpPr>
        <p:spPr>
          <a:xfrm>
            <a:off x="611560" y="4797152"/>
            <a:ext cx="2670646" cy="651460"/>
          </a:xfrm>
          <a:prstGeom prst="rect">
            <a:avLst/>
          </a:prstGeom>
          <a:noFill/>
        </p:spPr>
        <p:txBody>
          <a:bodyPr wrap="square" rtlCol="0">
            <a:spAutoFit/>
          </a:bodyPr>
          <a:lstStyle/>
          <a:p>
            <a:pPr>
              <a:spcBef>
                <a:spcPts val="200"/>
              </a:spcBef>
            </a:pPr>
            <a:r>
              <a:rPr lang="fr-CA" sz="11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Ventes totales </a:t>
            </a: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2 milliards $</a:t>
            </a:r>
          </a:p>
          <a:p>
            <a:pPr>
              <a:spcBef>
                <a:spcPts val="200"/>
              </a:spcBef>
            </a:pPr>
            <a:r>
              <a:rPr lang="fr-CA" sz="11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Catégorie des végétaux </a:t>
            </a: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a:t>
            </a:r>
          </a:p>
          <a:p>
            <a:pPr>
              <a:spcBef>
                <a:spcPts val="200"/>
              </a:spcBef>
            </a:pP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40 M$ à 50 M$  (2% à 5% du total)</a:t>
            </a:r>
          </a:p>
        </p:txBody>
      </p:sp>
      <p:sp>
        <p:nvSpPr>
          <p:cNvPr id="16" name="ZoneTexte 15">
            <a:extLst>
              <a:ext uri="{FF2B5EF4-FFF2-40B4-BE49-F238E27FC236}">
                <a16:creationId xmlns:a16="http://schemas.microsoft.com/office/drawing/2014/main" xmlns="" id="{5EE59B85-B525-784A-B48B-8DEAED8C0FD2}"/>
              </a:ext>
            </a:extLst>
          </p:cNvPr>
          <p:cNvSpPr txBox="1"/>
          <p:nvPr/>
        </p:nvSpPr>
        <p:spPr>
          <a:xfrm>
            <a:off x="5904148" y="4817389"/>
            <a:ext cx="2916324" cy="651460"/>
          </a:xfrm>
          <a:prstGeom prst="rect">
            <a:avLst/>
          </a:prstGeom>
          <a:noFill/>
        </p:spPr>
        <p:txBody>
          <a:bodyPr wrap="square" rtlCol="0">
            <a:spAutoFit/>
          </a:bodyPr>
          <a:lstStyle/>
          <a:p>
            <a:pPr>
              <a:spcBef>
                <a:spcPts val="200"/>
              </a:spcBef>
            </a:pPr>
            <a:r>
              <a:rPr lang="fr-CA" sz="11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Ventes totales </a:t>
            </a: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17,8 milliards $</a:t>
            </a:r>
          </a:p>
          <a:p>
            <a:pPr>
              <a:spcBef>
                <a:spcPts val="200"/>
              </a:spcBef>
            </a:pPr>
            <a:r>
              <a:rPr lang="fr-CA" sz="11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Catégorie des végétaux </a:t>
            </a: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a:t>
            </a:r>
          </a:p>
          <a:p>
            <a:pPr>
              <a:spcBef>
                <a:spcPts val="200"/>
              </a:spcBef>
            </a:pP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50 M$ à 200 M$ (0,3% à 1,1%) du total </a:t>
            </a:r>
          </a:p>
        </p:txBody>
      </p:sp>
      <p:sp>
        <p:nvSpPr>
          <p:cNvPr id="17" name="ZoneTexte 16">
            <a:extLst>
              <a:ext uri="{FF2B5EF4-FFF2-40B4-BE49-F238E27FC236}">
                <a16:creationId xmlns:a16="http://schemas.microsoft.com/office/drawing/2014/main" xmlns="" id="{8DE5BE3E-A2F5-B64C-9244-704C92E95EF3}"/>
              </a:ext>
            </a:extLst>
          </p:cNvPr>
          <p:cNvSpPr txBox="1"/>
          <p:nvPr/>
        </p:nvSpPr>
        <p:spPr>
          <a:xfrm>
            <a:off x="3203848" y="4816952"/>
            <a:ext cx="2808312" cy="651460"/>
          </a:xfrm>
          <a:prstGeom prst="rect">
            <a:avLst/>
          </a:prstGeom>
          <a:noFill/>
        </p:spPr>
        <p:txBody>
          <a:bodyPr wrap="square" rtlCol="0">
            <a:spAutoFit/>
          </a:bodyPr>
          <a:lstStyle/>
          <a:p>
            <a:pPr>
              <a:spcBef>
                <a:spcPts val="200"/>
              </a:spcBef>
            </a:pPr>
            <a:r>
              <a:rPr lang="fr-CA" sz="11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Ventes totales </a:t>
            </a: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6 milliards $</a:t>
            </a:r>
          </a:p>
          <a:p>
            <a:pPr>
              <a:spcBef>
                <a:spcPts val="200"/>
              </a:spcBef>
            </a:pPr>
            <a:r>
              <a:rPr lang="fr-CA" sz="1100" b="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Catégorie des végétaux </a:t>
            </a: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a:t>
            </a:r>
          </a:p>
          <a:p>
            <a:pPr>
              <a:spcBef>
                <a:spcPts val="200"/>
              </a:spcBef>
            </a:pPr>
            <a:r>
              <a:rPr lang="fr-CA" sz="110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30 M$ à 300 M$ (0,5% à 5% du total) </a:t>
            </a:r>
          </a:p>
        </p:txBody>
      </p:sp>
      <p:sp>
        <p:nvSpPr>
          <p:cNvPr id="12" name="ZoneTexte 11">
            <a:extLst>
              <a:ext uri="{FF2B5EF4-FFF2-40B4-BE49-F238E27FC236}">
                <a16:creationId xmlns:a16="http://schemas.microsoft.com/office/drawing/2014/main" xmlns="" id="{47D14815-3F84-654A-91DA-69BBADFF7CAA}"/>
              </a:ext>
            </a:extLst>
          </p:cNvPr>
          <p:cNvSpPr txBox="1"/>
          <p:nvPr/>
        </p:nvSpPr>
        <p:spPr>
          <a:xfrm>
            <a:off x="539552" y="5517232"/>
            <a:ext cx="6768752" cy="861774"/>
          </a:xfrm>
          <a:prstGeom prst="rect">
            <a:avLst/>
          </a:prstGeom>
          <a:noFill/>
        </p:spPr>
        <p:txBody>
          <a:bodyPr wrap="square" rtlCol="0">
            <a:spAutoFit/>
          </a:bodyPr>
          <a:lstStyle/>
          <a:p>
            <a:r>
              <a:rPr lang="fr-CA" sz="10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Sources</a:t>
            </a:r>
            <a:r>
              <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 MARCON (2019)</a:t>
            </a:r>
          </a:p>
          <a:p>
            <a:r>
              <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a:t>
            </a:r>
            <a:r>
              <a:rPr lang="fr-CA" sz="800" i="1" dirty="0" err="1">
                <a:solidFill>
                  <a:schemeClr val="bg2"/>
                </a:solidFill>
                <a:latin typeface="Helvetica Neue" panose="02000503000000020004" pitchFamily="2" charset="0"/>
                <a:ea typeface="Helvetica Neue" panose="02000503000000020004" pitchFamily="2" charset="0"/>
                <a:cs typeface="Helvetica Neue" panose="02000503000000020004" pitchFamily="2" charset="0"/>
              </a:rPr>
              <a:t>depquebec.com</a:t>
            </a:r>
            <a:endPar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endParaRPr>
          </a:p>
          <a:p>
            <a:r>
              <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AQMAT,  </a:t>
            </a:r>
            <a:r>
              <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hlinkClick r:id="rId2"/>
              </a:rPr>
              <a:t>www.aqmat.org</a:t>
            </a:r>
            <a:r>
              <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(2019)</a:t>
            </a:r>
          </a:p>
          <a:p>
            <a:r>
              <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MAPAQ, Ventes au détail de produits alimentaires dans les grands magasins au Québec en 2017 (2018)</a:t>
            </a:r>
          </a:p>
          <a:p>
            <a:r>
              <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Canadian Tire, Rapport annuel 2017 (2018)</a:t>
            </a:r>
          </a:p>
          <a:p>
            <a:r>
              <a:rPr lang="fr-CA" sz="800" i="1"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	   Le Journal de Québec, « Les employés de RONA n’ont encore rien vu », 6 novembre 2018	</a:t>
            </a:r>
          </a:p>
        </p:txBody>
      </p:sp>
    </p:spTree>
    <p:extLst>
      <p:ext uri="{BB962C8B-B14F-4D97-AF65-F5344CB8AC3E}">
        <p14:creationId xmlns:p14="http://schemas.microsoft.com/office/powerpoint/2010/main" val="1913152572"/>
      </p:ext>
    </p:extLst>
  </p:cSld>
  <p:clrMapOvr>
    <a:masterClrMapping/>
  </p:clrMapOvr>
</p:sld>
</file>

<file path=ppt/theme/theme1.xml><?xml version="1.0" encoding="utf-8"?>
<a:theme xmlns:a="http://schemas.openxmlformats.org/drawingml/2006/main" name="LIGHT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LIGHT PPT.potx</Template>
  <TotalTime>96764</TotalTime>
  <Words>5686</Words>
  <Application>Microsoft Office PowerPoint</Application>
  <PresentationFormat>Affichage à l'écran (4:3)</PresentationFormat>
  <Paragraphs>619</Paragraphs>
  <Slides>41</Slides>
  <Notes>34</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LIGHT PPT</vt:lpstr>
      <vt:lpstr>Présentation PowerPoint</vt:lpstr>
      <vt:lpstr>Table des matières</vt:lpstr>
      <vt:lpstr>Contexte</vt:lpstr>
      <vt:lpstr>Objectifs </vt:lpstr>
      <vt:lpstr>Méthodologie </vt:lpstr>
      <vt:lpstr>Méthodologie </vt:lpstr>
      <vt:lpstr>Informations recueillies  des producteurs en serre</vt:lpstr>
      <vt:lpstr>Résultats des entrevues</vt:lpstr>
      <vt:lpstr>Les magasins à grandes surfaces et estimation des ventes de végétaux</vt:lpstr>
      <vt:lpstr>Présentation PowerPoint</vt:lpstr>
      <vt:lpstr>Présentation PowerPoint</vt:lpstr>
      <vt:lpstr>Catégories de végétaux  en croissance depuis deux ans </vt:lpstr>
      <vt:lpstr>Catégories de végétaux  en croissance depuis deux ans </vt:lpstr>
      <vt:lpstr>L’allongement de la saison Généraliste/quincailleries</vt:lpstr>
      <vt:lpstr>L’allongement de la saison Généraliste/quincailleries</vt:lpstr>
      <vt:lpstr>L’allongement de la saison Généraliste/quincailleries</vt:lpstr>
      <vt:lpstr>L’allongement de la saison Généraliste/quincailleries</vt:lpstr>
      <vt:lpstr>L’allongement de la saison Détaillants alimentaires</vt:lpstr>
      <vt:lpstr>Perspectives de ventes  par catégorie de végétaux</vt:lpstr>
      <vt:lpstr>Perspectives de ventes  par catégorie de végétaux</vt:lpstr>
      <vt:lpstr>Perspectives de ventes  par catégorie de végétaux</vt:lpstr>
      <vt:lpstr>Perspectives de ventes  par catégorie de végétaux</vt:lpstr>
      <vt:lpstr>Catégories de végétaux  en émergence </vt:lpstr>
      <vt:lpstr>Le processus décisionnel menant  à l’offre de nouvelles variétés</vt:lpstr>
      <vt:lpstr>Le processus décisionnel menant  à l’offre de nouvelles variétés</vt:lpstr>
      <vt:lpstr>Les marques de végétaux</vt:lpstr>
      <vt:lpstr>Les marques de végétaux</vt:lpstr>
      <vt:lpstr>Le pay per scan </vt:lpstr>
      <vt:lpstr>Le pay per scan </vt:lpstr>
      <vt:lpstr>La provenance des végétaux</vt:lpstr>
      <vt:lpstr>La provenance des végétaux</vt:lpstr>
      <vt:lpstr>La provenance des végétaux</vt:lpstr>
      <vt:lpstr>La prestation  des fournisseurs du Québec</vt:lpstr>
      <vt:lpstr>La prestation  des fournisseurs du Québec</vt:lpstr>
      <vt:lpstr>La prestation  des fournisseurs du Québec</vt:lpstr>
      <vt:lpstr>Préoccupations des chaînes  (Chaînes généraliste/quincailleries)</vt:lpstr>
      <vt:lpstr>Préoccupations des chaînes (Chaînes généraliste/quincailleries)</vt:lpstr>
      <vt:lpstr>Préoccupations de chaînes (Chaînes de détail alimentaires)</vt:lpstr>
      <vt:lpstr>Conclusion/Recommandations</vt:lpstr>
      <vt:lpstr>Conclusion- Recommandations</vt:lpstr>
      <vt:lpstr>Conclusion- Recommandations</vt:lpstr>
    </vt:vector>
  </TitlesOfParts>
  <Company>MARCON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 Reviewed preliminary report</dc:title>
  <dc:creator>Pierre Ducharme</dc:creator>
  <cp:lastModifiedBy>Laniel, Claude</cp:lastModifiedBy>
  <cp:revision>1406</cp:revision>
  <cp:lastPrinted>2019-03-18T19:21:15Z</cp:lastPrinted>
  <dcterms:created xsi:type="dcterms:W3CDTF">2011-06-21T11:04:26Z</dcterms:created>
  <dcterms:modified xsi:type="dcterms:W3CDTF">2019-03-21T12:52:48Z</dcterms:modified>
</cp:coreProperties>
</file>